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444" r:id="rId2"/>
    <p:sldId id="445" r:id="rId3"/>
    <p:sldId id="433" r:id="rId4"/>
    <p:sldId id="432" r:id="rId5"/>
    <p:sldId id="438" r:id="rId6"/>
    <p:sldId id="455" r:id="rId7"/>
    <p:sldId id="456" r:id="rId8"/>
    <p:sldId id="439" r:id="rId9"/>
    <p:sldId id="440" r:id="rId10"/>
    <p:sldId id="454" r:id="rId11"/>
    <p:sldId id="457" r:id="rId12"/>
    <p:sldId id="423" r:id="rId13"/>
    <p:sldId id="285" r:id="rId14"/>
    <p:sldId id="286" r:id="rId15"/>
  </p:sldIdLst>
  <p:sldSz cx="18288000" cy="10287000"/>
  <p:notesSz cx="18288000" cy="10287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5633"/>
  </p:normalViewPr>
  <p:slideViewPr>
    <p:cSldViewPr>
      <p:cViewPr varScale="1">
        <p:scale>
          <a:sx n="73" d="100"/>
          <a:sy n="73" d="100"/>
        </p:scale>
        <p:origin x="680" y="20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EC7856-D925-DC43-BE75-855520D4AB8E}" type="doc">
      <dgm:prSet loTypeId="urn:microsoft.com/office/officeart/2005/8/layout/pyramid2" loCatId="pyramid" qsTypeId="urn:microsoft.com/office/officeart/2005/8/quickstyle/simple1" qsCatId="simple" csTypeId="urn:microsoft.com/office/officeart/2005/8/colors/accent2_2" csCatId="accent2" phldr="1"/>
      <dgm:spPr/>
      <dgm:t>
        <a:bodyPr/>
        <a:lstStyle/>
        <a:p>
          <a:endParaRPr lang="en-US"/>
        </a:p>
      </dgm:t>
    </dgm:pt>
    <dgm:pt modelId="{F8D30F62-6D21-EB43-B77E-389D8F21037D}">
      <dgm:prSet/>
      <dgm:spPr/>
      <dgm:t>
        <a:bodyPr/>
        <a:lstStyle/>
        <a:p>
          <a:endParaRPr lang="en-BT" sz="2500" dirty="0"/>
        </a:p>
      </dgm:t>
    </dgm:pt>
    <dgm:pt modelId="{9E72DB22-11B4-DF47-8CB2-E5D3728A6F8B}" type="parTrans" cxnId="{FE9AE91C-BB7F-1240-96A2-4DF64A9FAE87}">
      <dgm:prSet/>
      <dgm:spPr/>
      <dgm:t>
        <a:bodyPr/>
        <a:lstStyle/>
        <a:p>
          <a:endParaRPr lang="en-US"/>
        </a:p>
      </dgm:t>
    </dgm:pt>
    <dgm:pt modelId="{C9EA0393-5597-8048-A977-911630FD2799}" type="sibTrans" cxnId="{FE9AE91C-BB7F-1240-96A2-4DF64A9FAE87}">
      <dgm:prSet/>
      <dgm:spPr/>
      <dgm:t>
        <a:bodyPr/>
        <a:lstStyle/>
        <a:p>
          <a:endParaRPr lang="en-US"/>
        </a:p>
      </dgm:t>
    </dgm:pt>
    <dgm:pt modelId="{D3D9622B-559E-F049-9791-FE803E1E29F6}">
      <dgm:prSet custT="1"/>
      <dgm:spPr/>
      <dgm:t>
        <a:bodyPr/>
        <a:lstStyle/>
        <a:p>
          <a:r>
            <a:rPr lang="en-US" sz="2800" b="0" i="0" dirty="0">
              <a:latin typeface="Times New Roman" panose="02020603050405020304" pitchFamily="18" charset="0"/>
              <a:cs typeface="Times New Roman" panose="02020603050405020304" pitchFamily="18" charset="0"/>
            </a:rPr>
            <a:t>Motivate students to be hard-working, responsible, consistent and, excel in both academic and co-curricular activities.</a:t>
          </a:r>
          <a:endParaRPr lang="en-BT" sz="2800" dirty="0">
            <a:latin typeface="Times New Roman" panose="02020603050405020304" pitchFamily="18" charset="0"/>
            <a:cs typeface="Times New Roman" panose="02020603050405020304" pitchFamily="18" charset="0"/>
          </a:endParaRPr>
        </a:p>
      </dgm:t>
    </dgm:pt>
    <dgm:pt modelId="{68800D58-CCA1-9B41-AF30-E9FCB6818F88}" type="parTrans" cxnId="{C34D0B2A-AE98-0D48-B002-7BADB16AAC01}">
      <dgm:prSet/>
      <dgm:spPr/>
      <dgm:t>
        <a:bodyPr/>
        <a:lstStyle/>
        <a:p>
          <a:endParaRPr lang="en-US"/>
        </a:p>
      </dgm:t>
    </dgm:pt>
    <dgm:pt modelId="{1B5AF148-B9E1-B344-BB00-0E44306283AD}" type="sibTrans" cxnId="{C34D0B2A-AE98-0D48-B002-7BADB16AAC01}">
      <dgm:prSet/>
      <dgm:spPr/>
      <dgm:t>
        <a:bodyPr/>
        <a:lstStyle/>
        <a:p>
          <a:endParaRPr lang="en-US"/>
        </a:p>
      </dgm:t>
    </dgm:pt>
    <dgm:pt modelId="{9AC33EA5-6CBA-1C4C-A53F-13A284156534}">
      <dgm:prSet custT="1"/>
      <dgm:spPr/>
      <dgm:t>
        <a:bodyPr/>
        <a:lstStyle/>
        <a:p>
          <a:r>
            <a:rPr lang="en-US" sz="2800" b="0" i="0" dirty="0">
              <a:latin typeface="Times New Roman" panose="02020603050405020304" pitchFamily="18" charset="0"/>
              <a:cs typeface="Times New Roman" panose="02020603050405020304" pitchFamily="18" charset="0"/>
            </a:rPr>
            <a:t>Provide equal opportunities for students to access prestigious scholarships.</a:t>
          </a:r>
          <a:endParaRPr lang="en-BT" sz="2800" dirty="0">
            <a:latin typeface="Times New Roman" panose="02020603050405020304" pitchFamily="18" charset="0"/>
            <a:cs typeface="Times New Roman" panose="02020603050405020304" pitchFamily="18" charset="0"/>
          </a:endParaRPr>
        </a:p>
      </dgm:t>
    </dgm:pt>
    <dgm:pt modelId="{8012B665-53CF-E841-AA8B-254731DC087A}" type="parTrans" cxnId="{8F0C703B-1393-0244-AF28-C3D2F7E96D48}">
      <dgm:prSet/>
      <dgm:spPr/>
      <dgm:t>
        <a:bodyPr/>
        <a:lstStyle/>
        <a:p>
          <a:endParaRPr lang="en-US"/>
        </a:p>
      </dgm:t>
    </dgm:pt>
    <dgm:pt modelId="{1F63BECE-5553-8B41-920B-FDCD02305E02}" type="sibTrans" cxnId="{8F0C703B-1393-0244-AF28-C3D2F7E96D48}">
      <dgm:prSet/>
      <dgm:spPr/>
      <dgm:t>
        <a:bodyPr/>
        <a:lstStyle/>
        <a:p>
          <a:endParaRPr lang="en-US"/>
        </a:p>
      </dgm:t>
    </dgm:pt>
    <dgm:pt modelId="{B91CF59D-3EF3-A749-BC17-0E1D4AA843AC}">
      <dgm:prSet custT="1"/>
      <dgm:spPr/>
      <dgm:t>
        <a:bodyPr/>
        <a:lstStyle/>
        <a:p>
          <a:endParaRPr lang="en-BT" sz="2800" dirty="0">
            <a:latin typeface="Times New Roman" panose="02020603050405020304" pitchFamily="18" charset="0"/>
            <a:cs typeface="Times New Roman" panose="02020603050405020304" pitchFamily="18" charset="0"/>
          </a:endParaRPr>
        </a:p>
      </dgm:t>
    </dgm:pt>
    <dgm:pt modelId="{C1802BE7-2732-1C4E-B0A3-8E3E309BC7BE}" type="parTrans" cxnId="{81B6F7FA-0BF8-8943-A1F2-5F1374F495AF}">
      <dgm:prSet/>
      <dgm:spPr/>
      <dgm:t>
        <a:bodyPr/>
        <a:lstStyle/>
        <a:p>
          <a:endParaRPr lang="en-US"/>
        </a:p>
      </dgm:t>
    </dgm:pt>
    <dgm:pt modelId="{B2F429D8-FDA0-604B-BFB3-74993EEEE8AE}" type="sibTrans" cxnId="{81B6F7FA-0BF8-8943-A1F2-5F1374F495AF}">
      <dgm:prSet/>
      <dgm:spPr/>
      <dgm:t>
        <a:bodyPr/>
        <a:lstStyle/>
        <a:p>
          <a:endParaRPr lang="en-US"/>
        </a:p>
      </dgm:t>
    </dgm:pt>
    <dgm:pt modelId="{8CB442E3-F252-BB44-B6B7-1ED6F9EE1C96}">
      <dgm:prSet custT="1"/>
      <dgm:spPr/>
      <dgm:t>
        <a:bodyPr/>
        <a:lstStyle/>
        <a:p>
          <a:r>
            <a:rPr lang="en-US" sz="2800" b="0" i="0" dirty="0">
              <a:latin typeface="Times New Roman" panose="02020603050405020304" pitchFamily="18" charset="0"/>
              <a:cs typeface="Times New Roman" panose="02020603050405020304" pitchFamily="18" charset="0"/>
            </a:rPr>
            <a:t>Identify high achievers and offer mentorship. </a:t>
          </a:r>
          <a:endParaRPr lang="en-BT" sz="2800" dirty="0">
            <a:latin typeface="Times New Roman" panose="02020603050405020304" pitchFamily="18" charset="0"/>
            <a:cs typeface="Times New Roman" panose="02020603050405020304" pitchFamily="18" charset="0"/>
          </a:endParaRPr>
        </a:p>
      </dgm:t>
    </dgm:pt>
    <dgm:pt modelId="{0C05C285-2235-AE4E-8278-7263CC15E82E}" type="parTrans" cxnId="{38308391-48BE-6046-9226-A8BFF9341D48}">
      <dgm:prSet/>
      <dgm:spPr/>
      <dgm:t>
        <a:bodyPr/>
        <a:lstStyle/>
        <a:p>
          <a:endParaRPr lang="en-US"/>
        </a:p>
      </dgm:t>
    </dgm:pt>
    <dgm:pt modelId="{52733A76-28ED-2342-81CA-CEC843BE3EE6}" type="sibTrans" cxnId="{38308391-48BE-6046-9226-A8BFF9341D48}">
      <dgm:prSet/>
      <dgm:spPr/>
      <dgm:t>
        <a:bodyPr/>
        <a:lstStyle/>
        <a:p>
          <a:endParaRPr lang="en-US"/>
        </a:p>
      </dgm:t>
    </dgm:pt>
    <dgm:pt modelId="{6B38B86D-4707-D646-89FD-1691EB06595B}">
      <dgm:prSet custT="1"/>
      <dgm:spPr/>
      <dgm:t>
        <a:bodyPr/>
        <a:lstStyle/>
        <a:p>
          <a:r>
            <a:rPr lang="en-US" sz="2800" b="0" i="0" dirty="0">
              <a:latin typeface="Times New Roman" panose="02020603050405020304" pitchFamily="18" charset="0"/>
              <a:cs typeface="Times New Roman" panose="02020603050405020304" pitchFamily="18" charset="0"/>
            </a:rPr>
            <a:t>To provide a platform and opportunity for the nominees from the Dzongkhags to participate in leadership training activities and programs</a:t>
          </a:r>
          <a:endParaRPr lang="en-BT" sz="2800" dirty="0">
            <a:latin typeface="Times New Roman" panose="02020603050405020304" pitchFamily="18" charset="0"/>
            <a:cs typeface="Times New Roman" panose="02020603050405020304" pitchFamily="18" charset="0"/>
          </a:endParaRPr>
        </a:p>
      </dgm:t>
    </dgm:pt>
    <dgm:pt modelId="{1F0284C6-CC14-9F4F-B696-99EC224BEE35}" type="parTrans" cxnId="{4DC31685-C999-3F47-8227-9992336F63F9}">
      <dgm:prSet/>
      <dgm:spPr/>
      <dgm:t>
        <a:bodyPr/>
        <a:lstStyle/>
        <a:p>
          <a:endParaRPr lang="en-US"/>
        </a:p>
      </dgm:t>
    </dgm:pt>
    <dgm:pt modelId="{794E5B3B-59D7-8148-A049-A40FBBFDEE12}" type="sibTrans" cxnId="{4DC31685-C999-3F47-8227-9992336F63F9}">
      <dgm:prSet/>
      <dgm:spPr/>
      <dgm:t>
        <a:bodyPr/>
        <a:lstStyle/>
        <a:p>
          <a:endParaRPr lang="en-US"/>
        </a:p>
      </dgm:t>
    </dgm:pt>
    <dgm:pt modelId="{7AAA3C15-E7AD-7040-B93B-95BE954DBE38}">
      <dgm:prSet custT="1"/>
      <dgm:spPr/>
      <dgm:t>
        <a:bodyPr/>
        <a:lstStyle/>
        <a:p>
          <a:r>
            <a:rPr lang="en-US" sz="2800" b="0" i="0" dirty="0">
              <a:latin typeface="Times New Roman" panose="02020603050405020304" pitchFamily="18" charset="0"/>
              <a:cs typeface="Times New Roman" panose="02020603050405020304" pitchFamily="18" charset="0"/>
            </a:rPr>
            <a:t>To produce SMART (S – Sincere, M – Mindful, A – Astute, R – Resilient, T – Timeless) citizens of Bhutan. </a:t>
          </a:r>
          <a:endParaRPr lang="en-BT" sz="2800" dirty="0">
            <a:latin typeface="Times New Roman" panose="02020603050405020304" pitchFamily="18" charset="0"/>
            <a:cs typeface="Times New Roman" panose="02020603050405020304" pitchFamily="18" charset="0"/>
          </a:endParaRPr>
        </a:p>
      </dgm:t>
    </dgm:pt>
    <dgm:pt modelId="{1BA880A1-62B4-274A-BFA0-638A172B2236}" type="parTrans" cxnId="{A7C0D738-C27F-514C-B60D-A70AE7B06C90}">
      <dgm:prSet/>
      <dgm:spPr/>
      <dgm:t>
        <a:bodyPr/>
        <a:lstStyle/>
        <a:p>
          <a:endParaRPr lang="en-US"/>
        </a:p>
      </dgm:t>
    </dgm:pt>
    <dgm:pt modelId="{1C2A392B-679F-E545-9663-B680586B1E72}" type="sibTrans" cxnId="{A7C0D738-C27F-514C-B60D-A70AE7B06C90}">
      <dgm:prSet/>
      <dgm:spPr/>
      <dgm:t>
        <a:bodyPr/>
        <a:lstStyle/>
        <a:p>
          <a:endParaRPr lang="en-US"/>
        </a:p>
      </dgm:t>
    </dgm:pt>
    <dgm:pt modelId="{3A84695B-DA50-F641-A305-1BB64AC062EA}" type="pres">
      <dgm:prSet presAssocID="{5DEC7856-D925-DC43-BE75-855520D4AB8E}" presName="compositeShape" presStyleCnt="0">
        <dgm:presLayoutVars>
          <dgm:dir/>
          <dgm:resizeHandles/>
        </dgm:presLayoutVars>
      </dgm:prSet>
      <dgm:spPr/>
    </dgm:pt>
    <dgm:pt modelId="{36151F0A-C1EF-4A49-B843-C7F68885ADE3}" type="pres">
      <dgm:prSet presAssocID="{5DEC7856-D925-DC43-BE75-855520D4AB8E}" presName="pyramid" presStyleLbl="node1" presStyleIdx="0" presStyleCnt="1"/>
      <dgm:spPr/>
    </dgm:pt>
    <dgm:pt modelId="{26FFBB81-A6BB-0F4A-962A-DFC73305AFEE}" type="pres">
      <dgm:prSet presAssocID="{5DEC7856-D925-DC43-BE75-855520D4AB8E}" presName="theList" presStyleCnt="0"/>
      <dgm:spPr/>
    </dgm:pt>
    <dgm:pt modelId="{3F67C43A-45EE-2646-BB29-53008BDDF312}" type="pres">
      <dgm:prSet presAssocID="{F8D30F62-6D21-EB43-B77E-389D8F21037D}" presName="aNode" presStyleLbl="fgAcc1" presStyleIdx="0" presStyleCnt="2" custScaleX="288642" custScaleY="172257" custLinFactY="19969" custLinFactNeighborX="0" custLinFactNeighborY="100000">
        <dgm:presLayoutVars>
          <dgm:bulletEnabled val="1"/>
        </dgm:presLayoutVars>
      </dgm:prSet>
      <dgm:spPr/>
    </dgm:pt>
    <dgm:pt modelId="{0991C595-4D3A-E846-98D6-261964741F10}" type="pres">
      <dgm:prSet presAssocID="{F8D30F62-6D21-EB43-B77E-389D8F21037D}" presName="aSpace" presStyleCnt="0"/>
      <dgm:spPr/>
    </dgm:pt>
    <dgm:pt modelId="{47BCCA90-4792-D344-BC59-374165FE2090}" type="pres">
      <dgm:prSet presAssocID="{B91CF59D-3EF3-A749-BC17-0E1D4AA843AC}" presName="aNode" presStyleLbl="fgAcc1" presStyleIdx="1" presStyleCnt="2" custScaleX="329993" custScaleY="192116">
        <dgm:presLayoutVars>
          <dgm:bulletEnabled val="1"/>
        </dgm:presLayoutVars>
      </dgm:prSet>
      <dgm:spPr/>
    </dgm:pt>
    <dgm:pt modelId="{89E38781-D0E8-884D-9742-A1463DB66D9B}" type="pres">
      <dgm:prSet presAssocID="{B91CF59D-3EF3-A749-BC17-0E1D4AA843AC}" presName="aSpace" presStyleCnt="0"/>
      <dgm:spPr/>
    </dgm:pt>
  </dgm:ptLst>
  <dgm:cxnLst>
    <dgm:cxn modelId="{C1C7780E-CA97-AF4A-A088-4DBBD468BEDB}" type="presOf" srcId="{6B38B86D-4707-D646-89FD-1691EB06595B}" destId="{47BCCA90-4792-D344-BC59-374165FE2090}" srcOrd="0" destOrd="2" presId="urn:microsoft.com/office/officeart/2005/8/layout/pyramid2"/>
    <dgm:cxn modelId="{FE9AE91C-BB7F-1240-96A2-4DF64A9FAE87}" srcId="{5DEC7856-D925-DC43-BE75-855520D4AB8E}" destId="{F8D30F62-6D21-EB43-B77E-389D8F21037D}" srcOrd="0" destOrd="0" parTransId="{9E72DB22-11B4-DF47-8CB2-E5D3728A6F8B}" sibTransId="{C9EA0393-5597-8048-A977-911630FD2799}"/>
    <dgm:cxn modelId="{6D7DF31E-E975-844A-8853-095937DA6AD4}" type="presOf" srcId="{B91CF59D-3EF3-A749-BC17-0E1D4AA843AC}" destId="{47BCCA90-4792-D344-BC59-374165FE2090}" srcOrd="0" destOrd="0" presId="urn:microsoft.com/office/officeart/2005/8/layout/pyramid2"/>
    <dgm:cxn modelId="{C34D0B2A-AE98-0D48-B002-7BADB16AAC01}" srcId="{F8D30F62-6D21-EB43-B77E-389D8F21037D}" destId="{D3D9622B-559E-F049-9791-FE803E1E29F6}" srcOrd="0" destOrd="0" parTransId="{68800D58-CCA1-9B41-AF30-E9FCB6818F88}" sibTransId="{1B5AF148-B9E1-B344-BB00-0E44306283AD}"/>
    <dgm:cxn modelId="{4C7E4433-5601-9141-8361-595EA17BFFA4}" type="presOf" srcId="{8CB442E3-F252-BB44-B6B7-1ED6F9EE1C96}" destId="{47BCCA90-4792-D344-BC59-374165FE2090}" srcOrd="0" destOrd="1" presId="urn:microsoft.com/office/officeart/2005/8/layout/pyramid2"/>
    <dgm:cxn modelId="{A7C0D738-C27F-514C-B60D-A70AE7B06C90}" srcId="{B91CF59D-3EF3-A749-BC17-0E1D4AA843AC}" destId="{7AAA3C15-E7AD-7040-B93B-95BE954DBE38}" srcOrd="2" destOrd="0" parTransId="{1BA880A1-62B4-274A-BFA0-638A172B2236}" sibTransId="{1C2A392B-679F-E545-9663-B680586B1E72}"/>
    <dgm:cxn modelId="{8F0C703B-1393-0244-AF28-C3D2F7E96D48}" srcId="{F8D30F62-6D21-EB43-B77E-389D8F21037D}" destId="{9AC33EA5-6CBA-1C4C-A53F-13A284156534}" srcOrd="1" destOrd="0" parTransId="{8012B665-53CF-E841-AA8B-254731DC087A}" sibTransId="{1F63BECE-5553-8B41-920B-FDCD02305E02}"/>
    <dgm:cxn modelId="{AF154556-47E5-A041-8046-ED30FEC104B1}" type="presOf" srcId="{F8D30F62-6D21-EB43-B77E-389D8F21037D}" destId="{3F67C43A-45EE-2646-BB29-53008BDDF312}" srcOrd="0" destOrd="0" presId="urn:microsoft.com/office/officeart/2005/8/layout/pyramid2"/>
    <dgm:cxn modelId="{4DC31685-C999-3F47-8227-9992336F63F9}" srcId="{B91CF59D-3EF3-A749-BC17-0E1D4AA843AC}" destId="{6B38B86D-4707-D646-89FD-1691EB06595B}" srcOrd="1" destOrd="0" parTransId="{1F0284C6-CC14-9F4F-B696-99EC224BEE35}" sibTransId="{794E5B3B-59D7-8148-A049-A40FBBFDEE12}"/>
    <dgm:cxn modelId="{38308391-48BE-6046-9226-A8BFF9341D48}" srcId="{B91CF59D-3EF3-A749-BC17-0E1D4AA843AC}" destId="{8CB442E3-F252-BB44-B6B7-1ED6F9EE1C96}" srcOrd="0" destOrd="0" parTransId="{0C05C285-2235-AE4E-8278-7263CC15E82E}" sibTransId="{52733A76-28ED-2342-81CA-CEC843BE3EE6}"/>
    <dgm:cxn modelId="{9215F798-6A4E-504B-9FEF-C72B9C6E4E60}" type="presOf" srcId="{9AC33EA5-6CBA-1C4C-A53F-13A284156534}" destId="{3F67C43A-45EE-2646-BB29-53008BDDF312}" srcOrd="0" destOrd="2" presId="urn:microsoft.com/office/officeart/2005/8/layout/pyramid2"/>
    <dgm:cxn modelId="{C365EFC9-7548-0C44-A753-39FD1265EAB5}" type="presOf" srcId="{D3D9622B-559E-F049-9791-FE803E1E29F6}" destId="{3F67C43A-45EE-2646-BB29-53008BDDF312}" srcOrd="0" destOrd="1" presId="urn:microsoft.com/office/officeart/2005/8/layout/pyramid2"/>
    <dgm:cxn modelId="{B2A072D9-1F1E-A846-9BBA-2A43CAECCB76}" type="presOf" srcId="{5DEC7856-D925-DC43-BE75-855520D4AB8E}" destId="{3A84695B-DA50-F641-A305-1BB64AC062EA}" srcOrd="0" destOrd="0" presId="urn:microsoft.com/office/officeart/2005/8/layout/pyramid2"/>
    <dgm:cxn modelId="{1227F9F0-DA28-654F-B5D3-15FE8F1F6150}" type="presOf" srcId="{7AAA3C15-E7AD-7040-B93B-95BE954DBE38}" destId="{47BCCA90-4792-D344-BC59-374165FE2090}" srcOrd="0" destOrd="3" presId="urn:microsoft.com/office/officeart/2005/8/layout/pyramid2"/>
    <dgm:cxn modelId="{81B6F7FA-0BF8-8943-A1F2-5F1374F495AF}" srcId="{5DEC7856-D925-DC43-BE75-855520D4AB8E}" destId="{B91CF59D-3EF3-A749-BC17-0E1D4AA843AC}" srcOrd="1" destOrd="0" parTransId="{C1802BE7-2732-1C4E-B0A3-8E3E309BC7BE}" sibTransId="{B2F429D8-FDA0-604B-BFB3-74993EEEE8AE}"/>
    <dgm:cxn modelId="{CB98A96F-C849-A24D-B709-5DD6D1371479}" type="presParOf" srcId="{3A84695B-DA50-F641-A305-1BB64AC062EA}" destId="{36151F0A-C1EF-4A49-B843-C7F68885ADE3}" srcOrd="0" destOrd="0" presId="urn:microsoft.com/office/officeart/2005/8/layout/pyramid2"/>
    <dgm:cxn modelId="{012982B8-45DF-FA40-BDAA-E22113302C37}" type="presParOf" srcId="{3A84695B-DA50-F641-A305-1BB64AC062EA}" destId="{26FFBB81-A6BB-0F4A-962A-DFC73305AFEE}" srcOrd="1" destOrd="0" presId="urn:microsoft.com/office/officeart/2005/8/layout/pyramid2"/>
    <dgm:cxn modelId="{D7BBF748-5FD7-D94A-98E5-69617ECC8099}" type="presParOf" srcId="{26FFBB81-A6BB-0F4A-962A-DFC73305AFEE}" destId="{3F67C43A-45EE-2646-BB29-53008BDDF312}" srcOrd="0" destOrd="0" presId="urn:microsoft.com/office/officeart/2005/8/layout/pyramid2"/>
    <dgm:cxn modelId="{C1110CBD-2A84-F242-AB37-5F9BCD2A460E}" type="presParOf" srcId="{26FFBB81-A6BB-0F4A-962A-DFC73305AFEE}" destId="{0991C595-4D3A-E846-98D6-261964741F10}" srcOrd="1" destOrd="0" presId="urn:microsoft.com/office/officeart/2005/8/layout/pyramid2"/>
    <dgm:cxn modelId="{8B626EB3-8143-8340-A5DC-A190985527E4}" type="presParOf" srcId="{26FFBB81-A6BB-0F4A-962A-DFC73305AFEE}" destId="{47BCCA90-4792-D344-BC59-374165FE2090}" srcOrd="2" destOrd="0" presId="urn:microsoft.com/office/officeart/2005/8/layout/pyramid2"/>
    <dgm:cxn modelId="{CE5B07D1-0E17-3449-9E6A-504C9CC1F898}" type="presParOf" srcId="{26FFBB81-A6BB-0F4A-962A-DFC73305AFEE}" destId="{89E38781-D0E8-884D-9742-A1463DB66D9B}" srcOrd="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151F0A-C1EF-4A49-B843-C7F68885ADE3}">
      <dsp:nvSpPr>
        <dsp:cNvPr id="0" name=""/>
        <dsp:cNvSpPr/>
      </dsp:nvSpPr>
      <dsp:spPr>
        <a:xfrm>
          <a:off x="2376730" y="0"/>
          <a:ext cx="6678751" cy="6678751"/>
        </a:xfrm>
        <a:prstGeom prst="triangl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67C43A-45EE-2646-BB29-53008BDDF312}">
      <dsp:nvSpPr>
        <dsp:cNvPr id="0" name=""/>
        <dsp:cNvSpPr/>
      </dsp:nvSpPr>
      <dsp:spPr>
        <a:xfrm>
          <a:off x="1621453" y="1117537"/>
          <a:ext cx="12530492" cy="2359345"/>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111250">
            <a:lnSpc>
              <a:spcPct val="90000"/>
            </a:lnSpc>
            <a:spcBef>
              <a:spcPct val="0"/>
            </a:spcBef>
            <a:spcAft>
              <a:spcPct val="35000"/>
            </a:spcAft>
            <a:buNone/>
          </a:pPr>
          <a:endParaRPr lang="en-BT" sz="2500" kern="1200" dirty="0"/>
        </a:p>
        <a:p>
          <a:pPr marL="285750" lvl="1" indent="-285750" algn="l" defTabSz="1244600">
            <a:lnSpc>
              <a:spcPct val="90000"/>
            </a:lnSpc>
            <a:spcBef>
              <a:spcPct val="0"/>
            </a:spcBef>
            <a:spcAft>
              <a:spcPct val="15000"/>
            </a:spcAft>
            <a:buChar char="•"/>
          </a:pPr>
          <a:r>
            <a:rPr lang="en-US" sz="2800" b="0" i="0" kern="1200" dirty="0">
              <a:latin typeface="Times New Roman" panose="02020603050405020304" pitchFamily="18" charset="0"/>
              <a:cs typeface="Times New Roman" panose="02020603050405020304" pitchFamily="18" charset="0"/>
            </a:rPr>
            <a:t>Motivate students to be hard-working, responsible, consistent and, excel in both academic and co-curricular activities.</a:t>
          </a:r>
          <a:endParaRPr lang="en-BT" sz="2800" kern="1200" dirty="0">
            <a:latin typeface="Times New Roman" panose="02020603050405020304" pitchFamily="18" charset="0"/>
            <a:cs typeface="Times New Roman" panose="02020603050405020304" pitchFamily="18" charset="0"/>
          </a:endParaRPr>
        </a:p>
        <a:p>
          <a:pPr marL="285750" lvl="1" indent="-285750" algn="l" defTabSz="1244600">
            <a:lnSpc>
              <a:spcPct val="90000"/>
            </a:lnSpc>
            <a:spcBef>
              <a:spcPct val="0"/>
            </a:spcBef>
            <a:spcAft>
              <a:spcPct val="15000"/>
            </a:spcAft>
            <a:buChar char="•"/>
          </a:pPr>
          <a:r>
            <a:rPr lang="en-US" sz="2800" b="0" i="0" kern="1200" dirty="0">
              <a:latin typeface="Times New Roman" panose="02020603050405020304" pitchFamily="18" charset="0"/>
              <a:cs typeface="Times New Roman" panose="02020603050405020304" pitchFamily="18" charset="0"/>
            </a:rPr>
            <a:t>Provide equal opportunities for students to access prestigious scholarships.</a:t>
          </a:r>
          <a:endParaRPr lang="en-BT" sz="2800" kern="1200" dirty="0">
            <a:latin typeface="Times New Roman" panose="02020603050405020304" pitchFamily="18" charset="0"/>
            <a:cs typeface="Times New Roman" panose="02020603050405020304" pitchFamily="18" charset="0"/>
          </a:endParaRPr>
        </a:p>
      </dsp:txBody>
      <dsp:txXfrm>
        <a:off x="1736627" y="1232711"/>
        <a:ext cx="12300144" cy="2128997"/>
      </dsp:txXfrm>
    </dsp:sp>
    <dsp:sp modelId="{47BCCA90-4792-D344-BC59-374165FE2090}">
      <dsp:nvSpPr>
        <dsp:cNvPr id="0" name=""/>
        <dsp:cNvSpPr/>
      </dsp:nvSpPr>
      <dsp:spPr>
        <a:xfrm>
          <a:off x="723891" y="3203374"/>
          <a:ext cx="14325617" cy="2631347"/>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endParaRPr lang="en-BT" sz="2800" kern="1200" dirty="0">
            <a:latin typeface="Times New Roman" panose="02020603050405020304" pitchFamily="18" charset="0"/>
            <a:cs typeface="Times New Roman" panose="02020603050405020304" pitchFamily="18" charset="0"/>
          </a:endParaRPr>
        </a:p>
        <a:p>
          <a:pPr marL="285750" lvl="1" indent="-285750" algn="l" defTabSz="1244600">
            <a:lnSpc>
              <a:spcPct val="90000"/>
            </a:lnSpc>
            <a:spcBef>
              <a:spcPct val="0"/>
            </a:spcBef>
            <a:spcAft>
              <a:spcPct val="15000"/>
            </a:spcAft>
            <a:buChar char="•"/>
          </a:pPr>
          <a:r>
            <a:rPr lang="en-US" sz="2800" b="0" i="0" kern="1200" dirty="0">
              <a:latin typeface="Times New Roman" panose="02020603050405020304" pitchFamily="18" charset="0"/>
              <a:cs typeface="Times New Roman" panose="02020603050405020304" pitchFamily="18" charset="0"/>
            </a:rPr>
            <a:t>Identify high achievers and offer mentorship. </a:t>
          </a:r>
          <a:endParaRPr lang="en-BT" sz="2800" kern="1200" dirty="0">
            <a:latin typeface="Times New Roman" panose="02020603050405020304" pitchFamily="18" charset="0"/>
            <a:cs typeface="Times New Roman" panose="02020603050405020304" pitchFamily="18" charset="0"/>
          </a:endParaRPr>
        </a:p>
        <a:p>
          <a:pPr marL="285750" lvl="1" indent="-285750" algn="l" defTabSz="1244600">
            <a:lnSpc>
              <a:spcPct val="90000"/>
            </a:lnSpc>
            <a:spcBef>
              <a:spcPct val="0"/>
            </a:spcBef>
            <a:spcAft>
              <a:spcPct val="15000"/>
            </a:spcAft>
            <a:buChar char="•"/>
          </a:pPr>
          <a:r>
            <a:rPr lang="en-US" sz="2800" b="0" i="0" kern="1200" dirty="0">
              <a:latin typeface="Times New Roman" panose="02020603050405020304" pitchFamily="18" charset="0"/>
              <a:cs typeface="Times New Roman" panose="02020603050405020304" pitchFamily="18" charset="0"/>
            </a:rPr>
            <a:t>To provide a platform and opportunity for the nominees from the Dzongkhags to participate in leadership training activities and programs</a:t>
          </a:r>
          <a:endParaRPr lang="en-BT" sz="2800" kern="1200" dirty="0">
            <a:latin typeface="Times New Roman" panose="02020603050405020304" pitchFamily="18" charset="0"/>
            <a:cs typeface="Times New Roman" panose="02020603050405020304" pitchFamily="18" charset="0"/>
          </a:endParaRPr>
        </a:p>
        <a:p>
          <a:pPr marL="285750" lvl="1" indent="-285750" algn="l" defTabSz="1244600">
            <a:lnSpc>
              <a:spcPct val="90000"/>
            </a:lnSpc>
            <a:spcBef>
              <a:spcPct val="0"/>
            </a:spcBef>
            <a:spcAft>
              <a:spcPct val="15000"/>
            </a:spcAft>
            <a:buChar char="•"/>
          </a:pPr>
          <a:r>
            <a:rPr lang="en-US" sz="2800" b="0" i="0" kern="1200" dirty="0">
              <a:latin typeface="Times New Roman" panose="02020603050405020304" pitchFamily="18" charset="0"/>
              <a:cs typeface="Times New Roman" panose="02020603050405020304" pitchFamily="18" charset="0"/>
            </a:rPr>
            <a:t>To produce SMART (S – Sincere, M – Mindful, A – Astute, R – Resilient, T – Timeless) citizens of Bhutan. </a:t>
          </a:r>
          <a:endParaRPr lang="en-BT" sz="2800" kern="1200" dirty="0">
            <a:latin typeface="Times New Roman" panose="02020603050405020304" pitchFamily="18" charset="0"/>
            <a:cs typeface="Times New Roman" panose="02020603050405020304" pitchFamily="18" charset="0"/>
          </a:endParaRPr>
        </a:p>
      </dsp:txBody>
      <dsp:txXfrm>
        <a:off x="852343" y="3331826"/>
        <a:ext cx="14068713" cy="2374443"/>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n-BT"/>
          </a:p>
        </p:txBody>
      </p:sp>
      <p:sp>
        <p:nvSpPr>
          <p:cNvPr id="3" name="Date Placeholder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BEAF3844-03AF-7C44-A3AF-121290BB0577}" type="datetimeFigureOut">
              <a:rPr lang="en-BT" smtClean="0"/>
              <a:t>7/14/22</a:t>
            </a:fld>
            <a:endParaRPr lang="en-BT"/>
          </a:p>
        </p:txBody>
      </p:sp>
      <p:sp>
        <p:nvSpPr>
          <p:cNvPr id="4" name="Slide Image Placeholder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n-BT"/>
          </a:p>
        </p:txBody>
      </p:sp>
      <p:sp>
        <p:nvSpPr>
          <p:cNvPr id="5" name="Notes Placeholder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T"/>
          </a:p>
        </p:txBody>
      </p:sp>
      <p:sp>
        <p:nvSpPr>
          <p:cNvPr id="6" name="Footer Placeholder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n-BT"/>
          </a:p>
        </p:txBody>
      </p:sp>
      <p:sp>
        <p:nvSpPr>
          <p:cNvPr id="7" name="Slide Number Placeholder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BC8B7889-E958-824D-8A32-5F74A94A6AE3}" type="slidenum">
              <a:rPr lang="en-BT" smtClean="0"/>
              <a:t>‹#›</a:t>
            </a:fld>
            <a:endParaRPr lang="en-BT"/>
          </a:p>
        </p:txBody>
      </p:sp>
    </p:spTree>
    <p:extLst>
      <p:ext uri="{BB962C8B-B14F-4D97-AF65-F5344CB8AC3E}">
        <p14:creationId xmlns:p14="http://schemas.microsoft.com/office/powerpoint/2010/main" val="513315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T"/>
          </a:p>
        </p:txBody>
      </p:sp>
      <p:sp>
        <p:nvSpPr>
          <p:cNvPr id="4" name="Slide Number Placeholder 3"/>
          <p:cNvSpPr>
            <a:spLocks noGrp="1"/>
          </p:cNvSpPr>
          <p:nvPr>
            <p:ph type="sldNum" sz="quarter" idx="5"/>
          </p:nvPr>
        </p:nvSpPr>
        <p:spPr/>
        <p:txBody>
          <a:bodyPr/>
          <a:lstStyle/>
          <a:p>
            <a:fld id="{BC8B7889-E958-824D-8A32-5F74A94A6AE3}" type="slidenum">
              <a:rPr lang="en-BT" smtClean="0"/>
              <a:t>10</a:t>
            </a:fld>
            <a:endParaRPr lang="en-BT"/>
          </a:p>
        </p:txBody>
      </p:sp>
    </p:spTree>
    <p:extLst>
      <p:ext uri="{BB962C8B-B14F-4D97-AF65-F5344CB8AC3E}">
        <p14:creationId xmlns:p14="http://schemas.microsoft.com/office/powerpoint/2010/main" val="1930537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7/14/22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000" b="1" i="0">
                <a:solidFill>
                  <a:schemeClr val="tx1"/>
                </a:solidFill>
                <a:latin typeface="Palatino Linotype"/>
                <a:cs typeface="Palatino Linotype"/>
              </a:defRPr>
            </a:lvl1pPr>
          </a:lstStyle>
          <a:p>
            <a:endParaRPr/>
          </a:p>
        </p:txBody>
      </p:sp>
      <p:sp>
        <p:nvSpPr>
          <p:cNvPr id="3" name="Holder 3"/>
          <p:cNvSpPr>
            <a:spLocks noGrp="1"/>
          </p:cNvSpPr>
          <p:nvPr>
            <p:ph type="body" idx="1"/>
          </p:nvPr>
        </p:nvSpPr>
        <p:spPr/>
        <p:txBody>
          <a:bodyPr lIns="0" tIns="0" rIns="0" bIns="0"/>
          <a:lstStyle>
            <a:lvl1pPr>
              <a:defRPr sz="2500" b="0" i="0">
                <a:solidFill>
                  <a:schemeClr val="tx1"/>
                </a:solidFill>
                <a:latin typeface="Book Antiqua"/>
                <a:cs typeface="Book Antiqu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7/14/22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000" b="1" i="0">
                <a:solidFill>
                  <a:schemeClr val="tx1"/>
                </a:solidFill>
                <a:latin typeface="Palatino Linotype"/>
                <a:cs typeface="Palatino Linotype"/>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7/14/22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8287999" cy="10286999"/>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5000" b="1" i="0">
                <a:solidFill>
                  <a:schemeClr val="tx1"/>
                </a:solidFill>
                <a:latin typeface="Palatino Linotype"/>
                <a:cs typeface="Palatino Linotype"/>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7/14/22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7/14/22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16A7C-BF10-2443-B531-6FA075C5C0C3}"/>
              </a:ext>
            </a:extLst>
          </p:cNvPr>
          <p:cNvSpPr>
            <a:spLocks noGrp="1"/>
          </p:cNvSpPr>
          <p:nvPr>
            <p:ph type="ctrTitle"/>
          </p:nvPr>
        </p:nvSpPr>
        <p:spPr>
          <a:xfrm>
            <a:off x="2286000" y="2494956"/>
            <a:ext cx="13716000" cy="2769989"/>
          </a:xfrm>
        </p:spPr>
        <p:txBody>
          <a:bodyPr anchor="b"/>
          <a:lstStyle>
            <a:lvl1pPr algn="ctr">
              <a:defRPr sz="9000"/>
            </a:lvl1pPr>
          </a:lstStyle>
          <a:p>
            <a:r>
              <a:rPr lang="en-US"/>
              <a:t>Click to edit Master title style</a:t>
            </a:r>
            <a:endParaRPr lang="en-BT"/>
          </a:p>
        </p:txBody>
      </p:sp>
      <p:sp>
        <p:nvSpPr>
          <p:cNvPr id="3" name="Subtitle 2">
            <a:extLst>
              <a:ext uri="{FF2B5EF4-FFF2-40B4-BE49-F238E27FC236}">
                <a16:creationId xmlns:a16="http://schemas.microsoft.com/office/drawing/2014/main" id="{4D13ED61-414E-F54A-A2EF-BE69E89C6875}"/>
              </a:ext>
            </a:extLst>
          </p:cNvPr>
          <p:cNvSpPr>
            <a:spLocks noGrp="1"/>
          </p:cNvSpPr>
          <p:nvPr>
            <p:ph type="subTitle" idx="1"/>
          </p:nvPr>
        </p:nvSpPr>
        <p:spPr>
          <a:xfrm>
            <a:off x="2286000" y="5403057"/>
            <a:ext cx="13716000" cy="553998"/>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BT"/>
          </a:p>
        </p:txBody>
      </p:sp>
      <p:sp>
        <p:nvSpPr>
          <p:cNvPr id="4" name="Date Placeholder 3">
            <a:extLst>
              <a:ext uri="{FF2B5EF4-FFF2-40B4-BE49-F238E27FC236}">
                <a16:creationId xmlns:a16="http://schemas.microsoft.com/office/drawing/2014/main" id="{C41EAE32-7D97-B947-988E-28EA16665AF6}"/>
              </a:ext>
            </a:extLst>
          </p:cNvPr>
          <p:cNvSpPr>
            <a:spLocks noGrp="1"/>
          </p:cNvSpPr>
          <p:nvPr>
            <p:ph type="dt" sz="half" idx="10"/>
          </p:nvPr>
        </p:nvSpPr>
        <p:spPr>
          <a:xfrm>
            <a:off x="914400" y="9566910"/>
            <a:ext cx="4206240" cy="276999"/>
          </a:xfrm>
        </p:spPr>
        <p:txBody>
          <a:bodyPr/>
          <a:lstStyle/>
          <a:p>
            <a:fld id="{C8B1063A-884B-5740-89DC-8547982F037B}" type="datetimeFigureOut">
              <a:rPr lang="en-BT" smtClean="0"/>
              <a:t>7/14/22</a:t>
            </a:fld>
            <a:endParaRPr lang="en-BT"/>
          </a:p>
        </p:txBody>
      </p:sp>
      <p:sp>
        <p:nvSpPr>
          <p:cNvPr id="5" name="Footer Placeholder 4">
            <a:extLst>
              <a:ext uri="{FF2B5EF4-FFF2-40B4-BE49-F238E27FC236}">
                <a16:creationId xmlns:a16="http://schemas.microsoft.com/office/drawing/2014/main" id="{E0AAE270-C410-EC4A-A2B8-C38C279ACB5D}"/>
              </a:ext>
            </a:extLst>
          </p:cNvPr>
          <p:cNvSpPr>
            <a:spLocks noGrp="1"/>
          </p:cNvSpPr>
          <p:nvPr>
            <p:ph type="ftr" sz="quarter" idx="11"/>
          </p:nvPr>
        </p:nvSpPr>
        <p:spPr>
          <a:xfrm>
            <a:off x="6217920" y="9566910"/>
            <a:ext cx="5852160" cy="276999"/>
          </a:xfrm>
        </p:spPr>
        <p:txBody>
          <a:bodyPr/>
          <a:lstStyle/>
          <a:p>
            <a:endParaRPr lang="en-BT"/>
          </a:p>
        </p:txBody>
      </p:sp>
      <p:sp>
        <p:nvSpPr>
          <p:cNvPr id="6" name="Slide Number Placeholder 5">
            <a:extLst>
              <a:ext uri="{FF2B5EF4-FFF2-40B4-BE49-F238E27FC236}">
                <a16:creationId xmlns:a16="http://schemas.microsoft.com/office/drawing/2014/main" id="{9FED0B7B-BAAC-4F42-A174-0EDCD41CDFD5}"/>
              </a:ext>
            </a:extLst>
          </p:cNvPr>
          <p:cNvSpPr>
            <a:spLocks noGrp="1"/>
          </p:cNvSpPr>
          <p:nvPr>
            <p:ph type="sldNum" sz="quarter" idx="12"/>
          </p:nvPr>
        </p:nvSpPr>
        <p:spPr>
          <a:xfrm>
            <a:off x="13167361" y="9566910"/>
            <a:ext cx="4206240" cy="276999"/>
          </a:xfrm>
        </p:spPr>
        <p:txBody>
          <a:bodyPr/>
          <a:lstStyle/>
          <a:p>
            <a:fld id="{B9D1E413-12E2-EB40-AB92-2B7DD83FEA6A}" type="slidenum">
              <a:rPr lang="en-BT" smtClean="0"/>
              <a:t>‹#›</a:t>
            </a:fld>
            <a:endParaRPr lang="en-BT"/>
          </a:p>
        </p:txBody>
      </p:sp>
    </p:spTree>
    <p:extLst>
      <p:ext uri="{BB962C8B-B14F-4D97-AF65-F5344CB8AC3E}">
        <p14:creationId xmlns:p14="http://schemas.microsoft.com/office/powerpoint/2010/main" val="30144647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5"/>
            <a:ext cx="18288000" cy="10287000"/>
          </a:xfrm>
          <a:custGeom>
            <a:avLst/>
            <a:gdLst/>
            <a:ahLst/>
            <a:cxnLst/>
            <a:rect l="l" t="t" r="r" b="b"/>
            <a:pathLst>
              <a:path w="18288000" h="10287000">
                <a:moveTo>
                  <a:pt x="0" y="0"/>
                </a:moveTo>
                <a:lnTo>
                  <a:pt x="18287999" y="0"/>
                </a:lnTo>
                <a:lnTo>
                  <a:pt x="18287999" y="10286999"/>
                </a:lnTo>
                <a:lnTo>
                  <a:pt x="0" y="10286999"/>
                </a:lnTo>
                <a:lnTo>
                  <a:pt x="0" y="0"/>
                </a:lnTo>
                <a:close/>
              </a:path>
            </a:pathLst>
          </a:custGeom>
          <a:solidFill>
            <a:srgbClr val="F7F6F0"/>
          </a:solidFill>
        </p:spPr>
        <p:txBody>
          <a:bodyPr wrap="square" lIns="0" tIns="0" rIns="0" bIns="0" rtlCol="0"/>
          <a:lstStyle/>
          <a:p>
            <a:endParaRPr/>
          </a:p>
        </p:txBody>
      </p:sp>
      <p:sp>
        <p:nvSpPr>
          <p:cNvPr id="2" name="Holder 2"/>
          <p:cNvSpPr>
            <a:spLocks noGrp="1"/>
          </p:cNvSpPr>
          <p:nvPr>
            <p:ph type="title"/>
          </p:nvPr>
        </p:nvSpPr>
        <p:spPr>
          <a:xfrm>
            <a:off x="6380118" y="9223437"/>
            <a:ext cx="5527763" cy="787400"/>
          </a:xfrm>
          <a:prstGeom prst="rect">
            <a:avLst/>
          </a:prstGeom>
        </p:spPr>
        <p:txBody>
          <a:bodyPr wrap="square" lIns="0" tIns="0" rIns="0" bIns="0">
            <a:spAutoFit/>
          </a:bodyPr>
          <a:lstStyle>
            <a:lvl1pPr>
              <a:defRPr sz="5000" b="1" i="0">
                <a:solidFill>
                  <a:schemeClr val="tx1"/>
                </a:solidFill>
                <a:latin typeface="Palatino Linotype"/>
                <a:cs typeface="Palatino Linotype"/>
              </a:defRPr>
            </a:lvl1pPr>
          </a:lstStyle>
          <a:p>
            <a:endParaRPr/>
          </a:p>
        </p:txBody>
      </p:sp>
      <p:sp>
        <p:nvSpPr>
          <p:cNvPr id="3" name="Holder 3"/>
          <p:cNvSpPr>
            <a:spLocks noGrp="1"/>
          </p:cNvSpPr>
          <p:nvPr>
            <p:ph type="body" idx="1"/>
          </p:nvPr>
        </p:nvSpPr>
        <p:spPr>
          <a:xfrm>
            <a:off x="8501299" y="3203570"/>
            <a:ext cx="9312910" cy="4406900"/>
          </a:xfrm>
          <a:prstGeom prst="rect">
            <a:avLst/>
          </a:prstGeom>
        </p:spPr>
        <p:txBody>
          <a:bodyPr wrap="square" lIns="0" tIns="0" rIns="0" bIns="0">
            <a:spAutoFit/>
          </a:bodyPr>
          <a:lstStyle>
            <a:lvl1pPr>
              <a:defRPr sz="2500" b="0" i="0">
                <a:solidFill>
                  <a:schemeClr val="tx1"/>
                </a:solidFill>
                <a:latin typeface="Book Antiqua"/>
                <a:cs typeface="Book Antiqua"/>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7/14/22</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facebook.com/My-Gakidh-Village-874721169221283/" TargetMode="External"/><Relationship Id="rId7" Type="http://schemas.openxmlformats.org/officeDocument/2006/relationships/hyperlink" Target="https://fb.watch/3aex-esP7R/" TargetMode="External"/><Relationship Id="rId2" Type="http://schemas.openxmlformats.org/officeDocument/2006/relationships/hyperlink" Target="http://www.communitytourism.bt/my-gakidh-village/" TargetMode="External"/><Relationship Id="rId1" Type="http://schemas.openxmlformats.org/officeDocument/2006/relationships/slideLayout" Target="../slideLayouts/slideLayout2.xml"/><Relationship Id="rId6" Type="http://schemas.openxmlformats.org/officeDocument/2006/relationships/hyperlink" Target="https://www.facebook.com/1316012381772993/posts/4768542603186603/" TargetMode="External"/><Relationship Id="rId5" Type="http://schemas.openxmlformats.org/officeDocument/2006/relationships/hyperlink" Target="https://fb.watch/38FEyd-2Id/" TargetMode="External"/><Relationship Id="rId4" Type="http://schemas.openxmlformats.org/officeDocument/2006/relationships/hyperlink" Target="https://drive.google.com/file/d/12VpumWVVOhhMt1CgNxkPNZB0iYG3SKBM/view?usp=sharin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mailto:info@bhutanyouth.org" TargetMode="External"/><Relationship Id="rId4" Type="http://schemas.openxmlformats.org/officeDocument/2006/relationships/hyperlink" Target="http://www.bhutanyouth.or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11B8C-A636-494D-8C7A-B9E74CB41185}"/>
              </a:ext>
            </a:extLst>
          </p:cNvPr>
          <p:cNvSpPr>
            <a:spLocks noGrp="1"/>
          </p:cNvSpPr>
          <p:nvPr>
            <p:ph type="ctrTitle"/>
          </p:nvPr>
        </p:nvSpPr>
        <p:spPr/>
        <p:txBody>
          <a:bodyPr>
            <a:normAutofit fontScale="90000"/>
          </a:bodyPr>
          <a:lstStyle/>
          <a:p>
            <a:r>
              <a:rPr lang="en-BT" sz="9900" dirty="0">
                <a:latin typeface="Perpetua" panose="02020502060401020303" pitchFamily="18" charset="77"/>
              </a:rPr>
              <a:t>14th &amp;15th GOLDEN YOUTH AWARD </a:t>
            </a:r>
          </a:p>
        </p:txBody>
      </p:sp>
      <p:sp>
        <p:nvSpPr>
          <p:cNvPr id="3" name="Subtitle 2">
            <a:extLst>
              <a:ext uri="{FF2B5EF4-FFF2-40B4-BE49-F238E27FC236}">
                <a16:creationId xmlns:a16="http://schemas.microsoft.com/office/drawing/2014/main" id="{B8F3480A-2963-DE4F-B3E7-0AECE603265C}"/>
              </a:ext>
            </a:extLst>
          </p:cNvPr>
          <p:cNvSpPr>
            <a:spLocks noGrp="1"/>
          </p:cNvSpPr>
          <p:nvPr>
            <p:ph type="subTitle" idx="1"/>
          </p:nvPr>
        </p:nvSpPr>
        <p:spPr>
          <a:xfrm>
            <a:off x="2286000" y="5750297"/>
            <a:ext cx="13716000" cy="2483643"/>
          </a:xfrm>
        </p:spPr>
        <p:txBody>
          <a:bodyPr>
            <a:normAutofit fontScale="85000" lnSpcReduction="10000"/>
          </a:bodyPr>
          <a:lstStyle/>
          <a:p>
            <a:r>
              <a:rPr lang="en-BT" sz="7200" b="1" dirty="0">
                <a:latin typeface="Perpetua" panose="02020502060401020303" pitchFamily="18" charset="77"/>
              </a:rPr>
              <a:t>AN ANNUAL EVENT OF THE BHUTAN YOUTH DEVELOPMENT FUND </a:t>
            </a:r>
          </a:p>
        </p:txBody>
      </p:sp>
    </p:spTree>
    <p:extLst>
      <p:ext uri="{BB962C8B-B14F-4D97-AF65-F5344CB8AC3E}">
        <p14:creationId xmlns:p14="http://schemas.microsoft.com/office/powerpoint/2010/main" val="2279192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7BF81-DB20-BC44-A946-8FDCCD56D82A}"/>
              </a:ext>
            </a:extLst>
          </p:cNvPr>
          <p:cNvSpPr>
            <a:spLocks noGrp="1"/>
          </p:cNvSpPr>
          <p:nvPr>
            <p:ph type="title"/>
          </p:nvPr>
        </p:nvSpPr>
        <p:spPr>
          <a:xfrm>
            <a:off x="2438400" y="328018"/>
            <a:ext cx="13411200" cy="769441"/>
          </a:xfrm>
        </p:spPr>
        <p:txBody>
          <a:bodyPr/>
          <a:lstStyle/>
          <a:p>
            <a:pPr algn="ctr"/>
            <a:r>
              <a:rPr lang="en-BT" b="1" dirty="0">
                <a:latin typeface="Perpetua" panose="02020502060401020303" pitchFamily="18" charset="77"/>
              </a:rPr>
              <a:t>DATE &amp; AREAS OF FOCUS FOR GYA </a:t>
            </a:r>
          </a:p>
        </p:txBody>
      </p:sp>
      <p:sp>
        <p:nvSpPr>
          <p:cNvPr id="3" name="Content Placeholder 2">
            <a:extLst>
              <a:ext uri="{FF2B5EF4-FFF2-40B4-BE49-F238E27FC236}">
                <a16:creationId xmlns:a16="http://schemas.microsoft.com/office/drawing/2014/main" id="{B6A269D8-9FF2-AA40-B713-1D4DEDB7ECCD}"/>
              </a:ext>
            </a:extLst>
          </p:cNvPr>
          <p:cNvSpPr>
            <a:spLocks noGrp="1"/>
          </p:cNvSpPr>
          <p:nvPr>
            <p:ph idx="1"/>
          </p:nvPr>
        </p:nvSpPr>
        <p:spPr>
          <a:xfrm>
            <a:off x="1143000" y="1097459"/>
            <a:ext cx="16019585" cy="8861523"/>
          </a:xfrm>
        </p:spPr>
        <p:txBody>
          <a:bodyPr>
            <a:normAutofit/>
          </a:bodyPr>
          <a:lstStyle/>
          <a:p>
            <a:endParaRPr lang="en-BT" sz="2800" b="1" dirty="0">
              <a:latin typeface="Times New Roman" panose="02020603050405020304" pitchFamily="18" charset="0"/>
              <a:cs typeface="Times New Roman" panose="02020603050405020304" pitchFamily="18" charset="0"/>
            </a:endParaRPr>
          </a:p>
          <a:p>
            <a:pPr algn="ctr"/>
            <a:r>
              <a:rPr lang="en-BT" sz="2800" b="1" dirty="0">
                <a:latin typeface="Times New Roman" panose="02020603050405020304" pitchFamily="18" charset="0"/>
                <a:cs typeface="Times New Roman" panose="02020603050405020304" pitchFamily="18" charset="0"/>
              </a:rPr>
              <a:t>AREAS OF FOCUS</a:t>
            </a:r>
          </a:p>
          <a:p>
            <a:pPr algn="ctr"/>
            <a:endParaRPr lang="en-BT" sz="2800" b="1" dirty="0">
              <a:latin typeface="Times New Roman" panose="02020603050405020304" pitchFamily="18" charset="0"/>
              <a:cs typeface="Times New Roman" panose="02020603050405020304" pitchFamily="18" charset="0"/>
            </a:endParaRPr>
          </a:p>
          <a:p>
            <a:pPr algn="ctr"/>
            <a:r>
              <a:rPr lang="en-BT" sz="2800" b="1" dirty="0">
                <a:latin typeface="Times New Roman" panose="02020603050405020304" pitchFamily="18" charset="0"/>
                <a:cs typeface="Times New Roman" panose="02020603050405020304" pitchFamily="18" charset="0"/>
              </a:rPr>
              <a:t>Virtual Assessment 25th July  – 28th July 2022.</a:t>
            </a:r>
          </a:p>
          <a:p>
            <a:pPr algn="ctr"/>
            <a:r>
              <a:rPr lang="en-BT" sz="2800" b="1" dirty="0">
                <a:latin typeface="Times New Roman" panose="02020603050405020304" pitchFamily="18" charset="0"/>
                <a:cs typeface="Times New Roman" panose="02020603050405020304" pitchFamily="18" charset="0"/>
              </a:rPr>
              <a:t>(14th GYA (80 GYA nominees) (15th GYA (80 GYA nominees)</a:t>
            </a:r>
          </a:p>
          <a:p>
            <a:pPr algn="ctr"/>
            <a:endParaRPr lang="en-BT" sz="2800" b="1" dirty="0">
              <a:latin typeface="Times New Roman" panose="02020603050405020304" pitchFamily="18" charset="0"/>
              <a:cs typeface="Times New Roman" panose="02020603050405020304" pitchFamily="18" charset="0"/>
            </a:endParaRPr>
          </a:p>
          <a:p>
            <a:pPr marL="1143000" indent="-1143000">
              <a:buFont typeface="Arial" panose="020B0604020202020204" pitchFamily="34" charset="0"/>
              <a:buChar char="•"/>
            </a:pPr>
            <a:r>
              <a:rPr lang="en-BT" sz="2800" dirty="0">
                <a:latin typeface="Times New Roman" panose="02020603050405020304" pitchFamily="18" charset="0"/>
                <a:cs typeface="Times New Roman" panose="02020603050405020304" pitchFamily="18" charset="0"/>
              </a:rPr>
              <a:t>Literary (Comprehension writing, Extempore)</a:t>
            </a:r>
          </a:p>
          <a:p>
            <a:pPr marL="1143000" indent="-1143000">
              <a:buFont typeface="Arial" panose="020B0604020202020204" pitchFamily="34" charset="0"/>
              <a:buChar char="•"/>
            </a:pPr>
            <a:r>
              <a:rPr lang="en-BT" sz="2800" dirty="0">
                <a:latin typeface="Times New Roman" panose="02020603050405020304" pitchFamily="18" charset="0"/>
                <a:cs typeface="Times New Roman" panose="02020603050405020304" pitchFamily="18" charset="0"/>
              </a:rPr>
              <a:t>GK &amp; IQ</a:t>
            </a:r>
          </a:p>
          <a:p>
            <a:pPr marL="1143000" indent="-1143000">
              <a:buFont typeface="Arial" panose="020B0604020202020204" pitchFamily="34" charset="0"/>
              <a:buChar char="•"/>
            </a:pPr>
            <a:r>
              <a:rPr lang="en-BT" sz="2800" dirty="0">
                <a:latin typeface="Times New Roman" panose="02020603050405020304" pitchFamily="18" charset="0"/>
                <a:cs typeface="Times New Roman" panose="02020603050405020304" pitchFamily="18" charset="0"/>
              </a:rPr>
              <a:t>Talents </a:t>
            </a:r>
          </a:p>
          <a:p>
            <a:endParaRPr lang="en-BT" sz="1600" dirty="0">
              <a:latin typeface="Times New Roman" panose="02020603050405020304" pitchFamily="18" charset="0"/>
              <a:cs typeface="Times New Roman" panose="02020603050405020304" pitchFamily="18" charset="0"/>
            </a:endParaRPr>
          </a:p>
          <a:p>
            <a:pPr algn="ctr"/>
            <a:r>
              <a:rPr lang="en-BT" sz="2400" b="1" dirty="0">
                <a:latin typeface="Times New Roman" panose="02020603050405020304" pitchFamily="18" charset="0"/>
                <a:cs typeface="Times New Roman" panose="02020603050405020304" pitchFamily="18" charset="0"/>
              </a:rPr>
              <a:t>GYA CAMP IN THIMPHU: 20th August   – 25th August 2022.</a:t>
            </a:r>
          </a:p>
          <a:p>
            <a:pPr algn="ctr"/>
            <a:r>
              <a:rPr lang="en-BT" sz="2400" b="1" dirty="0">
                <a:latin typeface="Times New Roman" panose="02020603050405020304" pitchFamily="18" charset="0"/>
                <a:cs typeface="Times New Roman" panose="02020603050405020304" pitchFamily="18" charset="0"/>
              </a:rPr>
              <a:t>(14th GYA (20 GYA nominees) (15th GYA (20 GYA nominees)</a:t>
            </a:r>
          </a:p>
          <a:p>
            <a:endParaRPr lang="en-BT" dirty="0"/>
          </a:p>
        </p:txBody>
      </p:sp>
      <p:graphicFrame>
        <p:nvGraphicFramePr>
          <p:cNvPr id="4" name="Table 4">
            <a:extLst>
              <a:ext uri="{FF2B5EF4-FFF2-40B4-BE49-F238E27FC236}">
                <a16:creationId xmlns:a16="http://schemas.microsoft.com/office/drawing/2014/main" id="{632B8AF8-4340-E04E-BE9F-6DFE1DD8FD12}"/>
              </a:ext>
            </a:extLst>
          </p:cNvPr>
          <p:cNvGraphicFramePr>
            <a:graphicFrameLocks noGrp="1"/>
          </p:cNvGraphicFramePr>
          <p:nvPr>
            <p:extLst>
              <p:ext uri="{D42A27DB-BD31-4B8C-83A1-F6EECF244321}">
                <p14:modId xmlns:p14="http://schemas.microsoft.com/office/powerpoint/2010/main" val="1177952277"/>
              </p:ext>
            </p:extLst>
          </p:nvPr>
        </p:nvGraphicFramePr>
        <p:xfrm>
          <a:off x="1125415" y="6134100"/>
          <a:ext cx="16764000" cy="4119572"/>
        </p:xfrm>
        <a:graphic>
          <a:graphicData uri="http://schemas.openxmlformats.org/drawingml/2006/table">
            <a:tbl>
              <a:tblPr firstRow="1" bandRow="1">
                <a:tableStyleId>{5C22544A-7EE6-4342-B048-85BDC9FD1C3A}</a:tableStyleId>
              </a:tblPr>
              <a:tblGrid>
                <a:gridCol w="3675185">
                  <a:extLst>
                    <a:ext uri="{9D8B030D-6E8A-4147-A177-3AD203B41FA5}">
                      <a16:colId xmlns:a16="http://schemas.microsoft.com/office/drawing/2014/main" val="4030604595"/>
                    </a:ext>
                  </a:extLst>
                </a:gridCol>
                <a:gridCol w="4706815">
                  <a:extLst>
                    <a:ext uri="{9D8B030D-6E8A-4147-A177-3AD203B41FA5}">
                      <a16:colId xmlns:a16="http://schemas.microsoft.com/office/drawing/2014/main" val="2750114381"/>
                    </a:ext>
                  </a:extLst>
                </a:gridCol>
                <a:gridCol w="4191000">
                  <a:extLst>
                    <a:ext uri="{9D8B030D-6E8A-4147-A177-3AD203B41FA5}">
                      <a16:colId xmlns:a16="http://schemas.microsoft.com/office/drawing/2014/main" val="3478988901"/>
                    </a:ext>
                  </a:extLst>
                </a:gridCol>
                <a:gridCol w="4191000">
                  <a:extLst>
                    <a:ext uri="{9D8B030D-6E8A-4147-A177-3AD203B41FA5}">
                      <a16:colId xmlns:a16="http://schemas.microsoft.com/office/drawing/2014/main" val="2045758278"/>
                    </a:ext>
                  </a:extLst>
                </a:gridCol>
              </a:tblGrid>
              <a:tr h="381000">
                <a:tc>
                  <a:txBody>
                    <a:bodyPr/>
                    <a:lstStyle/>
                    <a:p>
                      <a:pPr algn="ctr"/>
                      <a:r>
                        <a:rPr lang="en-BT" b="1" dirty="0">
                          <a:solidFill>
                            <a:schemeClr val="tx1"/>
                          </a:solidFill>
                          <a:latin typeface="Times New Roman" panose="02020603050405020304" pitchFamily="18" charset="0"/>
                          <a:cs typeface="Times New Roman" panose="02020603050405020304" pitchFamily="18" charset="0"/>
                        </a:rPr>
                        <a:t>DATE</a:t>
                      </a:r>
                    </a:p>
                  </a:txBody>
                  <a:tcPr/>
                </a:tc>
                <a:tc>
                  <a:txBody>
                    <a:bodyPr/>
                    <a:lstStyle/>
                    <a:p>
                      <a:pPr algn="ctr"/>
                      <a:r>
                        <a:rPr lang="en-BT" b="1" dirty="0">
                          <a:solidFill>
                            <a:schemeClr val="tx1"/>
                          </a:solidFill>
                          <a:latin typeface="Times New Roman" panose="02020603050405020304" pitchFamily="18" charset="0"/>
                          <a:cs typeface="Times New Roman" panose="02020603050405020304" pitchFamily="18" charset="0"/>
                        </a:rPr>
                        <a:t>ACTIVITY </a:t>
                      </a:r>
                    </a:p>
                  </a:txBody>
                  <a:tcPr/>
                </a:tc>
                <a:tc>
                  <a:txBody>
                    <a:bodyPr/>
                    <a:lstStyle/>
                    <a:p>
                      <a:pPr algn="ctr"/>
                      <a:r>
                        <a:rPr lang="en-BT" b="1" dirty="0">
                          <a:solidFill>
                            <a:schemeClr val="tx1"/>
                          </a:solidFill>
                          <a:latin typeface="Times New Roman" panose="02020603050405020304" pitchFamily="18" charset="0"/>
                          <a:cs typeface="Times New Roman" panose="02020603050405020304" pitchFamily="18" charset="0"/>
                        </a:rPr>
                        <a:t>REMARKS</a:t>
                      </a:r>
                    </a:p>
                  </a:txBody>
                  <a:tcPr/>
                </a:tc>
                <a:tc>
                  <a:txBody>
                    <a:bodyPr/>
                    <a:lstStyle/>
                    <a:p>
                      <a:endParaRPr lang="en-BT"/>
                    </a:p>
                  </a:txBody>
                  <a:tcPr/>
                </a:tc>
                <a:extLst>
                  <a:ext uri="{0D108BD9-81ED-4DB2-BD59-A6C34878D82A}">
                    <a16:rowId xmlns:a16="http://schemas.microsoft.com/office/drawing/2014/main" val="3885911836"/>
                  </a:ext>
                </a:extLst>
              </a:tr>
              <a:tr h="416252">
                <a:tc>
                  <a:txBody>
                    <a:bodyPr/>
                    <a:lstStyle/>
                    <a:p>
                      <a:r>
                        <a:rPr lang="en-BT" sz="2000" dirty="0">
                          <a:latin typeface="Times New Roman" panose="02020603050405020304" pitchFamily="18" charset="0"/>
                          <a:cs typeface="Times New Roman" panose="02020603050405020304" pitchFamily="18" charset="0"/>
                        </a:rPr>
                        <a:t>20th August 2022</a:t>
                      </a:r>
                    </a:p>
                  </a:txBody>
                  <a:tcPr/>
                </a:tc>
                <a:tc>
                  <a:txBody>
                    <a:bodyPr/>
                    <a:lstStyle/>
                    <a:p>
                      <a:r>
                        <a:rPr lang="en-BT" sz="2000" dirty="0">
                          <a:latin typeface="Times New Roman" panose="02020603050405020304" pitchFamily="18" charset="0"/>
                          <a:cs typeface="Times New Roman" panose="02020603050405020304" pitchFamily="18" charset="0"/>
                        </a:rPr>
                        <a:t>Arrival pf participants </a:t>
                      </a:r>
                    </a:p>
                  </a:txBody>
                  <a:tcPr/>
                </a:tc>
                <a:tc>
                  <a:txBody>
                    <a:bodyPr/>
                    <a:lstStyle/>
                    <a:p>
                      <a:r>
                        <a:rPr lang="en-BT" sz="2000" dirty="0">
                          <a:latin typeface="Times New Roman" panose="02020603050405020304" pitchFamily="18" charset="0"/>
                          <a:cs typeface="Times New Roman" panose="02020603050405020304" pitchFamily="18" charset="0"/>
                        </a:rPr>
                        <a:t>Y-VIA Coordinators will be identified by YDF to escort GYA nominees to Thimphu </a:t>
                      </a:r>
                    </a:p>
                  </a:txBody>
                  <a:tcPr/>
                </a:tc>
                <a:tc>
                  <a:txBody>
                    <a:bodyPr/>
                    <a:lstStyle/>
                    <a:p>
                      <a:endParaRPr lang="en-BT" sz="20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8819424"/>
                  </a:ext>
                </a:extLst>
              </a:tr>
              <a:tr h="416252">
                <a:tc>
                  <a:txBody>
                    <a:bodyPr/>
                    <a:lstStyle/>
                    <a:p>
                      <a:r>
                        <a:rPr lang="en-BT" sz="2000" dirty="0">
                          <a:latin typeface="Times New Roman" panose="02020603050405020304" pitchFamily="18" charset="0"/>
                          <a:cs typeface="Times New Roman" panose="02020603050405020304" pitchFamily="18" charset="0"/>
                        </a:rPr>
                        <a:t>21st – 23rd August 2022</a:t>
                      </a:r>
                    </a:p>
                  </a:txBody>
                  <a:tcPr/>
                </a:tc>
                <a:tc>
                  <a:txBody>
                    <a:bodyPr/>
                    <a:lstStyle/>
                    <a:p>
                      <a:r>
                        <a:rPr lang="en-BT" sz="2000" dirty="0">
                          <a:latin typeface="Times New Roman" panose="02020603050405020304" pitchFamily="18" charset="0"/>
                          <a:cs typeface="Times New Roman" panose="02020603050405020304" pitchFamily="18" charset="0"/>
                        </a:rPr>
                        <a:t>GYA Camp </a:t>
                      </a:r>
                    </a:p>
                  </a:txBody>
                  <a:tcPr/>
                </a:tc>
                <a:tc>
                  <a:txBody>
                    <a:bodyPr/>
                    <a:lstStyle/>
                    <a:p>
                      <a:r>
                        <a:rPr lang="en-BT" sz="2000" dirty="0">
                          <a:latin typeface="Times New Roman" panose="02020603050405020304" pitchFamily="18" charset="0"/>
                          <a:cs typeface="Times New Roman" panose="02020603050405020304" pitchFamily="18" charset="0"/>
                        </a:rPr>
                        <a:t>Areas of Focus </a:t>
                      </a:r>
                    </a:p>
                    <a:p>
                      <a:pPr marL="285750" indent="-285750">
                        <a:buFont typeface="Arial" panose="020B0604020202020204" pitchFamily="34" charset="0"/>
                        <a:buChar char="•"/>
                      </a:pPr>
                      <a:r>
                        <a:rPr lang="en-BT" sz="2000" dirty="0">
                          <a:latin typeface="Times New Roman" panose="02020603050405020304" pitchFamily="18" charset="0"/>
                          <a:cs typeface="Times New Roman" panose="02020603050405020304" pitchFamily="18" charset="0"/>
                        </a:rPr>
                        <a:t>Speaking </a:t>
                      </a:r>
                    </a:p>
                    <a:p>
                      <a:pPr marL="285750" indent="-285750">
                        <a:buFont typeface="Arial" panose="020B0604020202020204" pitchFamily="34" charset="0"/>
                        <a:buChar char="•"/>
                      </a:pPr>
                      <a:r>
                        <a:rPr lang="en-BT" sz="2000" dirty="0">
                          <a:latin typeface="Times New Roman" panose="02020603050405020304" pitchFamily="18" charset="0"/>
                          <a:cs typeface="Times New Roman" panose="02020603050405020304" pitchFamily="18" charset="0"/>
                        </a:rPr>
                        <a:t>Listening </a:t>
                      </a:r>
                    </a:p>
                    <a:p>
                      <a:pPr marL="285750" indent="-285750">
                        <a:buFont typeface="Arial" panose="020B0604020202020204" pitchFamily="34" charset="0"/>
                        <a:buChar char="•"/>
                      </a:pPr>
                      <a:r>
                        <a:rPr lang="en-BT" sz="2000" dirty="0">
                          <a:latin typeface="Times New Roman" panose="02020603050405020304" pitchFamily="18" charset="0"/>
                          <a:cs typeface="Times New Roman" panose="02020603050405020304" pitchFamily="18" charset="0"/>
                        </a:rPr>
                        <a:t>Sports </a:t>
                      </a:r>
                    </a:p>
                    <a:p>
                      <a:pPr marL="285750" indent="-285750">
                        <a:buFont typeface="Arial" panose="020B0604020202020204" pitchFamily="34" charset="0"/>
                        <a:buChar char="•"/>
                      </a:pPr>
                      <a:r>
                        <a:rPr lang="en-BT" sz="2000" dirty="0">
                          <a:latin typeface="Times New Roman" panose="02020603050405020304" pitchFamily="18" charset="0"/>
                          <a:cs typeface="Times New Roman" panose="02020603050405020304" pitchFamily="18" charset="0"/>
                        </a:rPr>
                        <a:t>Innovation</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dirty="0">
                          <a:solidFill>
                            <a:schemeClr val="tx1"/>
                          </a:solidFill>
                          <a:effectLst/>
                          <a:latin typeface="Times New Roman" panose="02020603050405020304" pitchFamily="18" charset="0"/>
                          <a:cs typeface="Times New Roman" panose="02020603050405020304" pitchFamily="18" charset="0"/>
                        </a:rPr>
                        <a:t>The camp will be organized in Thimphu for 40 GYA nominees (20 GYA nominees for 14</a:t>
                      </a:r>
                      <a:r>
                        <a:rPr lang="en-US" sz="2000" baseline="30000" dirty="0">
                          <a:solidFill>
                            <a:schemeClr val="tx1"/>
                          </a:solidFill>
                          <a:effectLst/>
                          <a:latin typeface="Times New Roman" panose="02020603050405020304" pitchFamily="18" charset="0"/>
                          <a:cs typeface="Times New Roman" panose="02020603050405020304" pitchFamily="18" charset="0"/>
                        </a:rPr>
                        <a:t>th</a:t>
                      </a:r>
                      <a:r>
                        <a:rPr lang="en-US" sz="2000" dirty="0">
                          <a:solidFill>
                            <a:schemeClr val="tx1"/>
                          </a:solidFill>
                          <a:effectLst/>
                          <a:latin typeface="Times New Roman" panose="02020603050405020304" pitchFamily="18" charset="0"/>
                          <a:cs typeface="Times New Roman" panose="02020603050405020304" pitchFamily="18" charset="0"/>
                        </a:rPr>
                        <a:t> GYA &amp; 20 GYA nominees for 15</a:t>
                      </a:r>
                      <a:r>
                        <a:rPr lang="en-US" sz="2000" baseline="30000" dirty="0">
                          <a:solidFill>
                            <a:schemeClr val="tx1"/>
                          </a:solidFill>
                          <a:effectLst/>
                          <a:latin typeface="Times New Roman" panose="02020603050405020304" pitchFamily="18" charset="0"/>
                          <a:cs typeface="Times New Roman" panose="02020603050405020304" pitchFamily="18" charset="0"/>
                        </a:rPr>
                        <a:t>th</a:t>
                      </a:r>
                      <a:r>
                        <a:rPr lang="en-US" sz="2000" dirty="0">
                          <a:solidFill>
                            <a:schemeClr val="tx1"/>
                          </a:solidFill>
                          <a:effectLst/>
                          <a:latin typeface="Times New Roman" panose="02020603050405020304" pitchFamily="18" charset="0"/>
                          <a:cs typeface="Times New Roman" panose="02020603050405020304" pitchFamily="18" charset="0"/>
                        </a:rPr>
                        <a:t> GYA</a:t>
                      </a:r>
                      <a:endParaRPr lang="en-BT"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BT"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67919686"/>
                  </a:ext>
                </a:extLst>
              </a:tr>
              <a:tr h="416252">
                <a:tc>
                  <a:txBody>
                    <a:bodyPr/>
                    <a:lstStyle/>
                    <a:p>
                      <a:r>
                        <a:rPr lang="en-BT" sz="2000" dirty="0">
                          <a:latin typeface="Times New Roman" panose="02020603050405020304" pitchFamily="18" charset="0"/>
                          <a:cs typeface="Times New Roman" panose="02020603050405020304" pitchFamily="18" charset="0"/>
                        </a:rPr>
                        <a:t>24th August 2022</a:t>
                      </a:r>
                    </a:p>
                  </a:txBody>
                  <a:tcPr/>
                </a:tc>
                <a:tc>
                  <a:txBody>
                    <a:bodyPr/>
                    <a:lstStyle/>
                    <a:p>
                      <a:r>
                        <a:rPr lang="en-BT" sz="2000" dirty="0">
                          <a:latin typeface="Times New Roman" panose="02020603050405020304" pitchFamily="18" charset="0"/>
                          <a:cs typeface="Times New Roman" panose="02020603050405020304" pitchFamily="18" charset="0"/>
                        </a:rPr>
                        <a:t>Closing </a:t>
                      </a:r>
                    </a:p>
                  </a:txBody>
                  <a:tcPr/>
                </a:tc>
                <a:tc>
                  <a:txBody>
                    <a:bodyPr/>
                    <a:lstStyle/>
                    <a:p>
                      <a:r>
                        <a:rPr lang="en-BT" sz="2000" dirty="0">
                          <a:latin typeface="Times New Roman" panose="02020603050405020304" pitchFamily="18" charset="0"/>
                          <a:cs typeface="Times New Roman" panose="02020603050405020304" pitchFamily="18" charset="0"/>
                        </a:rPr>
                        <a:t>Awarding of winners for 14th &amp; 15th GYA </a:t>
                      </a:r>
                    </a:p>
                  </a:txBody>
                  <a:tcPr/>
                </a:tc>
                <a:tc>
                  <a:txBody>
                    <a:bodyPr/>
                    <a:lstStyle/>
                    <a:p>
                      <a:r>
                        <a:rPr lang="en-BT" sz="2000" dirty="0">
                          <a:latin typeface="Times New Roman" panose="02020603050405020304" pitchFamily="18" charset="0"/>
                          <a:cs typeface="Times New Roman" panose="02020603050405020304" pitchFamily="18" charset="0"/>
                        </a:rPr>
                        <a:t>2 winners and 6 runners up</a:t>
                      </a:r>
                    </a:p>
                  </a:txBody>
                  <a:tcPr/>
                </a:tc>
                <a:extLst>
                  <a:ext uri="{0D108BD9-81ED-4DB2-BD59-A6C34878D82A}">
                    <a16:rowId xmlns:a16="http://schemas.microsoft.com/office/drawing/2014/main" val="2338565526"/>
                  </a:ext>
                </a:extLst>
              </a:tr>
              <a:tr h="416252">
                <a:tc>
                  <a:txBody>
                    <a:bodyPr/>
                    <a:lstStyle/>
                    <a:p>
                      <a:r>
                        <a:rPr lang="en-BT" sz="2000" dirty="0">
                          <a:latin typeface="Times New Roman" panose="02020603050405020304" pitchFamily="18" charset="0"/>
                          <a:cs typeface="Times New Roman" panose="02020603050405020304" pitchFamily="18" charset="0"/>
                        </a:rPr>
                        <a:t>25th August 2022 </a:t>
                      </a:r>
                    </a:p>
                  </a:txBody>
                  <a:tcPr/>
                </a:tc>
                <a:tc>
                  <a:txBody>
                    <a:bodyPr/>
                    <a:lstStyle/>
                    <a:p>
                      <a:r>
                        <a:rPr lang="en-BT" sz="2000" dirty="0">
                          <a:latin typeface="Times New Roman" panose="02020603050405020304" pitchFamily="18" charset="0"/>
                          <a:cs typeface="Times New Roman" panose="02020603050405020304" pitchFamily="18" charset="0"/>
                        </a:rPr>
                        <a:t>Departure</a:t>
                      </a:r>
                    </a:p>
                  </a:txBody>
                  <a:tcPr/>
                </a:tc>
                <a:tc>
                  <a:txBody>
                    <a:bodyPr/>
                    <a:lstStyle/>
                    <a:p>
                      <a:endParaRPr lang="en-BT" sz="2000">
                        <a:latin typeface="Times New Roman" panose="02020603050405020304" pitchFamily="18" charset="0"/>
                        <a:cs typeface="Times New Roman" panose="02020603050405020304" pitchFamily="18" charset="0"/>
                      </a:endParaRPr>
                    </a:p>
                  </a:txBody>
                  <a:tcPr/>
                </a:tc>
                <a:tc>
                  <a:txBody>
                    <a:bodyPr/>
                    <a:lstStyle/>
                    <a:p>
                      <a:endParaRPr lang="en-BT"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8269183"/>
                  </a:ext>
                </a:extLst>
              </a:tr>
            </a:tbl>
          </a:graphicData>
        </a:graphic>
      </p:graphicFrame>
    </p:spTree>
    <p:extLst>
      <p:ext uri="{BB962C8B-B14F-4D97-AF65-F5344CB8AC3E}">
        <p14:creationId xmlns:p14="http://schemas.microsoft.com/office/powerpoint/2010/main" val="1801660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24A60C16-1D0C-4DDD-5800-FC4F57B9C916}"/>
              </a:ext>
            </a:extLst>
          </p:cNvPr>
          <p:cNvGraphicFramePr>
            <a:graphicFrameLocks noGrp="1"/>
          </p:cNvGraphicFramePr>
          <p:nvPr>
            <p:extLst>
              <p:ext uri="{D42A27DB-BD31-4B8C-83A1-F6EECF244321}">
                <p14:modId xmlns:p14="http://schemas.microsoft.com/office/powerpoint/2010/main" val="2218289814"/>
              </p:ext>
            </p:extLst>
          </p:nvPr>
        </p:nvGraphicFramePr>
        <p:xfrm>
          <a:off x="304800" y="266701"/>
          <a:ext cx="17221200" cy="10209837"/>
        </p:xfrm>
        <a:graphic>
          <a:graphicData uri="http://schemas.openxmlformats.org/drawingml/2006/table">
            <a:tbl>
              <a:tblPr firstRow="1" firstCol="1" bandRow="1">
                <a:tableStyleId>{5C22544A-7EE6-4342-B048-85BDC9FD1C3A}</a:tableStyleId>
              </a:tblPr>
              <a:tblGrid>
                <a:gridCol w="6625066">
                  <a:extLst>
                    <a:ext uri="{9D8B030D-6E8A-4147-A177-3AD203B41FA5}">
                      <a16:colId xmlns:a16="http://schemas.microsoft.com/office/drawing/2014/main" val="1249986786"/>
                    </a:ext>
                  </a:extLst>
                </a:gridCol>
                <a:gridCol w="10596134">
                  <a:extLst>
                    <a:ext uri="{9D8B030D-6E8A-4147-A177-3AD203B41FA5}">
                      <a16:colId xmlns:a16="http://schemas.microsoft.com/office/drawing/2014/main" val="861796004"/>
                    </a:ext>
                  </a:extLst>
                </a:gridCol>
              </a:tblGrid>
              <a:tr h="378899">
                <a:tc>
                  <a:txBody>
                    <a:bodyPr/>
                    <a:lstStyle/>
                    <a:p>
                      <a:r>
                        <a:rPr lang="en-US" sz="2000" dirty="0">
                          <a:solidFill>
                            <a:schemeClr val="tx1"/>
                          </a:solidFill>
                          <a:effectLst/>
                          <a:latin typeface="Times New Roman" panose="02020603050405020304" pitchFamily="18" charset="0"/>
                          <a:cs typeface="Times New Roman" panose="02020603050405020304" pitchFamily="18" charset="0"/>
                        </a:rPr>
                        <a:t>Date </a:t>
                      </a:r>
                      <a:endParaRPr lang="en-BT"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208" marR="45208" marT="0" marB="0"/>
                </a:tc>
                <a:tc>
                  <a:txBody>
                    <a:bodyPr/>
                    <a:lstStyle/>
                    <a:p>
                      <a:pPr algn="ctr"/>
                      <a:r>
                        <a:rPr lang="en-US" sz="2000">
                          <a:solidFill>
                            <a:schemeClr val="tx1"/>
                          </a:solidFill>
                          <a:effectLst/>
                          <a:latin typeface="Times New Roman" panose="02020603050405020304" pitchFamily="18" charset="0"/>
                          <a:cs typeface="Times New Roman" panose="02020603050405020304" pitchFamily="18" charset="0"/>
                        </a:rPr>
                        <a:t>Remarks </a:t>
                      </a:r>
                      <a:endParaRPr lang="en-BT"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208" marR="45208" marT="0" marB="0"/>
                </a:tc>
                <a:extLst>
                  <a:ext uri="{0D108BD9-81ED-4DB2-BD59-A6C34878D82A}">
                    <a16:rowId xmlns:a16="http://schemas.microsoft.com/office/drawing/2014/main" val="1254915129"/>
                  </a:ext>
                </a:extLst>
              </a:tr>
              <a:tr h="1029933">
                <a:tc>
                  <a:txBody>
                    <a:bodyPr/>
                    <a:lstStyle/>
                    <a:p>
                      <a:r>
                        <a:rPr lang="en-US" sz="2000" dirty="0">
                          <a:solidFill>
                            <a:schemeClr val="tx1"/>
                          </a:solidFill>
                          <a:effectLst/>
                          <a:latin typeface="Times New Roman" panose="02020603050405020304" pitchFamily="18" charset="0"/>
                          <a:cs typeface="Times New Roman" panose="02020603050405020304" pitchFamily="18" charset="0"/>
                        </a:rPr>
                        <a:t>28</a:t>
                      </a:r>
                      <a:r>
                        <a:rPr lang="en-US" sz="2000" baseline="30000" dirty="0">
                          <a:solidFill>
                            <a:schemeClr val="tx1"/>
                          </a:solidFill>
                          <a:effectLst/>
                          <a:latin typeface="Times New Roman" panose="02020603050405020304" pitchFamily="18" charset="0"/>
                          <a:cs typeface="Times New Roman" panose="02020603050405020304" pitchFamily="18" charset="0"/>
                        </a:rPr>
                        <a:t>th</a:t>
                      </a:r>
                      <a:r>
                        <a:rPr lang="en-US" sz="2000" dirty="0">
                          <a:solidFill>
                            <a:schemeClr val="tx1"/>
                          </a:solidFill>
                          <a:effectLst/>
                          <a:latin typeface="Times New Roman" panose="02020603050405020304" pitchFamily="18" charset="0"/>
                          <a:cs typeface="Times New Roman" panose="02020603050405020304" pitchFamily="18" charset="0"/>
                        </a:rPr>
                        <a:t> June 2022</a:t>
                      </a:r>
                      <a:endParaRPr lang="en-BT"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208" marR="45208" marT="0" marB="0"/>
                </a:tc>
                <a:tc>
                  <a:txBody>
                    <a:bodyPr/>
                    <a:lstStyle/>
                    <a:p>
                      <a:pPr marL="342900" lvl="0" indent="-342900">
                        <a:buFont typeface="Calibri" panose="020F0502020204030204" pitchFamily="34" charset="0"/>
                        <a:buChar char="-"/>
                      </a:pPr>
                      <a:r>
                        <a:rPr lang="en-US" sz="2000">
                          <a:solidFill>
                            <a:schemeClr val="tx1"/>
                          </a:solidFill>
                          <a:effectLst/>
                          <a:latin typeface="Times New Roman" panose="02020603050405020304" pitchFamily="18" charset="0"/>
                          <a:cs typeface="Times New Roman" panose="02020603050405020304" pitchFamily="18" charset="0"/>
                        </a:rPr>
                        <a:t>Write an email to Chief, SPCD Department of School Education (DSE) to support organizing the 14</a:t>
                      </a:r>
                      <a:r>
                        <a:rPr lang="en-US" sz="2000" baseline="30000">
                          <a:solidFill>
                            <a:schemeClr val="tx1"/>
                          </a:solidFill>
                          <a:effectLst/>
                          <a:latin typeface="Times New Roman" panose="02020603050405020304" pitchFamily="18" charset="0"/>
                          <a:cs typeface="Times New Roman" panose="02020603050405020304" pitchFamily="18" charset="0"/>
                        </a:rPr>
                        <a:t>th</a:t>
                      </a:r>
                      <a:r>
                        <a:rPr lang="en-US" sz="2000">
                          <a:solidFill>
                            <a:schemeClr val="tx1"/>
                          </a:solidFill>
                          <a:effectLst/>
                          <a:latin typeface="Times New Roman" panose="02020603050405020304" pitchFamily="18" charset="0"/>
                          <a:cs typeface="Times New Roman" panose="02020603050405020304" pitchFamily="18" charset="0"/>
                        </a:rPr>
                        <a:t> &amp; 15</a:t>
                      </a:r>
                      <a:r>
                        <a:rPr lang="en-US" sz="2000" baseline="30000">
                          <a:solidFill>
                            <a:schemeClr val="tx1"/>
                          </a:solidFill>
                          <a:effectLst/>
                          <a:latin typeface="Times New Roman" panose="02020603050405020304" pitchFamily="18" charset="0"/>
                          <a:cs typeface="Times New Roman" panose="02020603050405020304" pitchFamily="18" charset="0"/>
                        </a:rPr>
                        <a:t>th</a:t>
                      </a:r>
                      <a:r>
                        <a:rPr lang="en-US" sz="2000">
                          <a:solidFill>
                            <a:schemeClr val="tx1"/>
                          </a:solidFill>
                          <a:effectLst/>
                          <a:latin typeface="Times New Roman" panose="02020603050405020304" pitchFamily="18" charset="0"/>
                          <a:cs typeface="Times New Roman" panose="02020603050405020304" pitchFamily="18" charset="0"/>
                        </a:rPr>
                        <a:t> Golden Youth Award </a:t>
                      </a:r>
                      <a:endParaRPr lang="en-BT"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208" marR="45208" marT="0" marB="0"/>
                </a:tc>
                <a:extLst>
                  <a:ext uri="{0D108BD9-81ED-4DB2-BD59-A6C34878D82A}">
                    <a16:rowId xmlns:a16="http://schemas.microsoft.com/office/drawing/2014/main" val="4067879315"/>
                  </a:ext>
                </a:extLst>
              </a:tr>
              <a:tr h="1533416">
                <a:tc>
                  <a:txBody>
                    <a:bodyPr/>
                    <a:lstStyle/>
                    <a:p>
                      <a:r>
                        <a:rPr lang="en-US" sz="2000" dirty="0">
                          <a:solidFill>
                            <a:schemeClr val="tx1"/>
                          </a:solidFill>
                          <a:effectLst/>
                          <a:latin typeface="Times New Roman" panose="02020603050405020304" pitchFamily="18" charset="0"/>
                          <a:cs typeface="Times New Roman" panose="02020603050405020304" pitchFamily="18" charset="0"/>
                        </a:rPr>
                        <a:t>8</a:t>
                      </a:r>
                      <a:r>
                        <a:rPr lang="en-US" sz="2000" baseline="30000" dirty="0">
                          <a:solidFill>
                            <a:schemeClr val="tx1"/>
                          </a:solidFill>
                          <a:effectLst/>
                          <a:latin typeface="Times New Roman" panose="02020603050405020304" pitchFamily="18" charset="0"/>
                          <a:cs typeface="Times New Roman" panose="02020603050405020304" pitchFamily="18" charset="0"/>
                        </a:rPr>
                        <a:t>th</a:t>
                      </a:r>
                      <a:r>
                        <a:rPr lang="en-US" sz="2000" dirty="0">
                          <a:solidFill>
                            <a:schemeClr val="tx1"/>
                          </a:solidFill>
                          <a:effectLst/>
                          <a:latin typeface="Times New Roman" panose="02020603050405020304" pitchFamily="18" charset="0"/>
                          <a:cs typeface="Times New Roman" panose="02020603050405020304" pitchFamily="18" charset="0"/>
                        </a:rPr>
                        <a:t> July  2022</a:t>
                      </a:r>
                      <a:endParaRPr lang="en-BT"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208" marR="45208" marT="0" marB="0"/>
                </a:tc>
                <a:tc>
                  <a:txBody>
                    <a:bodyPr/>
                    <a:lstStyle/>
                    <a:p>
                      <a:pPr marL="342900" lvl="0" indent="-342900">
                        <a:buFont typeface="Calibri" panose="020F0502020204030204" pitchFamily="34" charset="0"/>
                        <a:buChar char="-"/>
                      </a:pPr>
                      <a:r>
                        <a:rPr lang="en-US" sz="2000">
                          <a:solidFill>
                            <a:schemeClr val="tx1"/>
                          </a:solidFill>
                          <a:effectLst/>
                          <a:latin typeface="Times New Roman" panose="02020603050405020304" pitchFamily="18" charset="0"/>
                          <a:cs typeface="Times New Roman" panose="02020603050405020304" pitchFamily="18" charset="0"/>
                        </a:rPr>
                        <a:t>Virtual meeting with DEO/TOE(s) to present on </a:t>
                      </a:r>
                      <a:endParaRPr lang="en-BT" sz="2000">
                        <a:solidFill>
                          <a:schemeClr val="tx1"/>
                        </a:solidFill>
                        <a:effectLst/>
                        <a:latin typeface="Times New Roman" panose="02020603050405020304" pitchFamily="18" charset="0"/>
                        <a:cs typeface="Times New Roman" panose="02020603050405020304" pitchFamily="18" charset="0"/>
                      </a:endParaRPr>
                    </a:p>
                    <a:p>
                      <a:pPr marL="342900" lvl="0" indent="-342900">
                        <a:buFont typeface="Calibri" panose="020F0502020204030204" pitchFamily="34" charset="0"/>
                        <a:buChar char="-"/>
                      </a:pPr>
                      <a:r>
                        <a:rPr lang="en-US" sz="2000">
                          <a:solidFill>
                            <a:schemeClr val="tx1"/>
                          </a:solidFill>
                          <a:effectLst/>
                          <a:latin typeface="Times New Roman" panose="02020603050405020304" pitchFamily="18" charset="0"/>
                          <a:cs typeface="Times New Roman" panose="02020603050405020304" pitchFamily="18" charset="0"/>
                        </a:rPr>
                        <a:t>GYA background</a:t>
                      </a:r>
                      <a:endParaRPr lang="en-BT" sz="2000">
                        <a:solidFill>
                          <a:schemeClr val="tx1"/>
                        </a:solidFill>
                        <a:effectLst/>
                        <a:latin typeface="Times New Roman" panose="02020603050405020304" pitchFamily="18" charset="0"/>
                        <a:cs typeface="Times New Roman" panose="02020603050405020304" pitchFamily="18" charset="0"/>
                      </a:endParaRPr>
                    </a:p>
                    <a:p>
                      <a:pPr marL="342900" lvl="0" indent="-342900">
                        <a:buFont typeface="Calibri" panose="020F0502020204030204" pitchFamily="34" charset="0"/>
                        <a:buChar char="-"/>
                      </a:pPr>
                      <a:r>
                        <a:rPr lang="en-US" sz="2000">
                          <a:solidFill>
                            <a:schemeClr val="tx1"/>
                          </a:solidFill>
                          <a:effectLst/>
                          <a:latin typeface="Times New Roman" panose="02020603050405020304" pitchFamily="18" charset="0"/>
                          <a:cs typeface="Times New Roman" panose="02020603050405020304" pitchFamily="18" charset="0"/>
                        </a:rPr>
                        <a:t>Selection criteria </a:t>
                      </a:r>
                      <a:endParaRPr lang="en-BT" sz="2000">
                        <a:solidFill>
                          <a:schemeClr val="tx1"/>
                        </a:solidFill>
                        <a:effectLst/>
                        <a:latin typeface="Times New Roman" panose="02020603050405020304" pitchFamily="18" charset="0"/>
                        <a:cs typeface="Times New Roman" panose="02020603050405020304" pitchFamily="18" charset="0"/>
                      </a:endParaRPr>
                    </a:p>
                    <a:p>
                      <a:pPr marL="342900" lvl="0" indent="-342900">
                        <a:buFont typeface="Calibri" panose="020F0502020204030204" pitchFamily="34" charset="0"/>
                        <a:buChar char="-"/>
                      </a:pPr>
                      <a:r>
                        <a:rPr lang="en-US" sz="2000">
                          <a:solidFill>
                            <a:schemeClr val="tx1"/>
                          </a:solidFill>
                          <a:effectLst/>
                          <a:latin typeface="Times New Roman" panose="02020603050405020304" pitchFamily="18" charset="0"/>
                          <a:cs typeface="Times New Roman" panose="02020603050405020304" pitchFamily="18" charset="0"/>
                        </a:rPr>
                        <a:t>Tentative timeframe </a:t>
                      </a:r>
                      <a:endParaRPr lang="en-BT" sz="2000">
                        <a:solidFill>
                          <a:schemeClr val="tx1"/>
                        </a:solidFill>
                        <a:effectLst/>
                        <a:latin typeface="Times New Roman" panose="02020603050405020304" pitchFamily="18" charset="0"/>
                        <a:cs typeface="Times New Roman" panose="02020603050405020304" pitchFamily="18" charset="0"/>
                      </a:endParaRPr>
                    </a:p>
                    <a:p>
                      <a:pPr marL="342900" lvl="0" indent="-342900">
                        <a:buFont typeface="Calibri" panose="020F0502020204030204" pitchFamily="34" charset="0"/>
                        <a:buChar char="-"/>
                      </a:pPr>
                      <a:r>
                        <a:rPr lang="en-US" sz="2000">
                          <a:solidFill>
                            <a:schemeClr val="tx1"/>
                          </a:solidFill>
                          <a:effectLst/>
                          <a:latin typeface="Times New Roman" panose="02020603050405020304" pitchFamily="18" charset="0"/>
                          <a:cs typeface="Times New Roman" panose="02020603050405020304" pitchFamily="18" charset="0"/>
                        </a:rPr>
                        <a:t>Identification of GYA focal Person from Thromde/Dzongkgag </a:t>
                      </a:r>
                      <a:endParaRPr lang="en-BT"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208" marR="45208" marT="0" marB="0"/>
                </a:tc>
                <a:extLst>
                  <a:ext uri="{0D108BD9-81ED-4DB2-BD59-A6C34878D82A}">
                    <a16:rowId xmlns:a16="http://schemas.microsoft.com/office/drawing/2014/main" val="521998583"/>
                  </a:ext>
                </a:extLst>
              </a:tr>
              <a:tr h="1109432">
                <a:tc>
                  <a:txBody>
                    <a:bodyPr/>
                    <a:lstStyle/>
                    <a:p>
                      <a:r>
                        <a:rPr lang="en-US" sz="2000">
                          <a:solidFill>
                            <a:schemeClr val="tx1"/>
                          </a:solidFill>
                          <a:effectLst/>
                          <a:latin typeface="Times New Roman" panose="02020603050405020304" pitchFamily="18" charset="0"/>
                          <a:cs typeface="Times New Roman" panose="02020603050405020304" pitchFamily="18" charset="0"/>
                        </a:rPr>
                        <a:t>4</a:t>
                      </a:r>
                      <a:r>
                        <a:rPr lang="en-US" sz="2000" baseline="30000">
                          <a:solidFill>
                            <a:schemeClr val="tx1"/>
                          </a:solidFill>
                          <a:effectLst/>
                          <a:latin typeface="Times New Roman" panose="02020603050405020304" pitchFamily="18" charset="0"/>
                          <a:cs typeface="Times New Roman" panose="02020603050405020304" pitchFamily="18" charset="0"/>
                        </a:rPr>
                        <a:t>th</a:t>
                      </a:r>
                      <a:r>
                        <a:rPr lang="en-US" sz="2000">
                          <a:solidFill>
                            <a:schemeClr val="tx1"/>
                          </a:solidFill>
                          <a:effectLst/>
                          <a:latin typeface="Times New Roman" panose="02020603050405020304" pitchFamily="18" charset="0"/>
                          <a:cs typeface="Times New Roman" panose="02020603050405020304" pitchFamily="18" charset="0"/>
                        </a:rPr>
                        <a:t> July 2022</a:t>
                      </a:r>
                      <a:endParaRPr lang="en-BT"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208" marR="45208" marT="0" marB="0"/>
                </a:tc>
                <a:tc>
                  <a:txBody>
                    <a:bodyPr/>
                    <a:lstStyle/>
                    <a:p>
                      <a:pPr marL="342900" lvl="0" indent="-342900">
                        <a:buFont typeface="Calibri" panose="020F0502020204030204" pitchFamily="34" charset="0"/>
                        <a:buChar char="-"/>
                      </a:pPr>
                      <a:r>
                        <a:rPr lang="en-US" sz="2000" dirty="0">
                          <a:solidFill>
                            <a:schemeClr val="tx1"/>
                          </a:solidFill>
                          <a:effectLst/>
                          <a:latin typeface="Times New Roman" panose="02020603050405020304" pitchFamily="18" charset="0"/>
                          <a:cs typeface="Times New Roman" panose="02020603050405020304" pitchFamily="18" charset="0"/>
                        </a:rPr>
                        <a:t>Share the selection criteria with DSE to further share with the schools (Government &amp; Private) in the 20 Dzongkhags &amp; </a:t>
                      </a:r>
                      <a:r>
                        <a:rPr lang="en-US" sz="2000" dirty="0" err="1">
                          <a:solidFill>
                            <a:schemeClr val="tx1"/>
                          </a:solidFill>
                          <a:effectLst/>
                          <a:latin typeface="Times New Roman" panose="02020603050405020304" pitchFamily="18" charset="0"/>
                          <a:cs typeface="Times New Roman" panose="02020603050405020304" pitchFamily="18" charset="0"/>
                        </a:rPr>
                        <a:t>Thromdeys</a:t>
                      </a:r>
                      <a:r>
                        <a:rPr lang="en-US" sz="2000" dirty="0">
                          <a:solidFill>
                            <a:schemeClr val="tx1"/>
                          </a:solidFill>
                          <a:effectLst/>
                          <a:latin typeface="Times New Roman" panose="02020603050405020304" pitchFamily="18" charset="0"/>
                          <a:cs typeface="Times New Roman" panose="02020603050405020304" pitchFamily="18" charset="0"/>
                        </a:rPr>
                        <a:t>.</a:t>
                      </a:r>
                      <a:endParaRPr lang="en-BT"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208" marR="45208" marT="0" marB="0"/>
                </a:tc>
                <a:extLst>
                  <a:ext uri="{0D108BD9-81ED-4DB2-BD59-A6C34878D82A}">
                    <a16:rowId xmlns:a16="http://schemas.microsoft.com/office/drawing/2014/main" val="3676513199"/>
                  </a:ext>
                </a:extLst>
              </a:tr>
              <a:tr h="753319">
                <a:tc>
                  <a:txBody>
                    <a:bodyPr/>
                    <a:lstStyle/>
                    <a:p>
                      <a:r>
                        <a:rPr lang="en-US" sz="2000">
                          <a:solidFill>
                            <a:schemeClr val="tx1"/>
                          </a:solidFill>
                          <a:effectLst/>
                          <a:latin typeface="Times New Roman" panose="02020603050405020304" pitchFamily="18" charset="0"/>
                          <a:cs typeface="Times New Roman" panose="02020603050405020304" pitchFamily="18" charset="0"/>
                        </a:rPr>
                        <a:t>8</a:t>
                      </a:r>
                      <a:r>
                        <a:rPr lang="en-US" sz="2000" baseline="30000">
                          <a:solidFill>
                            <a:schemeClr val="tx1"/>
                          </a:solidFill>
                          <a:effectLst/>
                          <a:latin typeface="Times New Roman" panose="02020603050405020304" pitchFamily="18" charset="0"/>
                          <a:cs typeface="Times New Roman" panose="02020603050405020304" pitchFamily="18" charset="0"/>
                        </a:rPr>
                        <a:t>th</a:t>
                      </a:r>
                      <a:r>
                        <a:rPr lang="en-US" sz="2000">
                          <a:solidFill>
                            <a:schemeClr val="tx1"/>
                          </a:solidFill>
                          <a:effectLst/>
                          <a:latin typeface="Times New Roman" panose="02020603050405020304" pitchFamily="18" charset="0"/>
                          <a:cs typeface="Times New Roman" panose="02020603050405020304" pitchFamily="18" charset="0"/>
                        </a:rPr>
                        <a:t> July 2022</a:t>
                      </a:r>
                      <a:endParaRPr lang="en-BT"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208" marR="45208" marT="0" marB="0"/>
                </a:tc>
                <a:tc>
                  <a:txBody>
                    <a:bodyPr/>
                    <a:lstStyle/>
                    <a:p>
                      <a:pPr marL="342900" lvl="0" indent="-342900">
                        <a:buFont typeface="Calibri" panose="020F0502020204030204" pitchFamily="34" charset="0"/>
                        <a:buChar char="-"/>
                      </a:pPr>
                      <a:r>
                        <a:rPr lang="en-US" sz="2000" dirty="0">
                          <a:solidFill>
                            <a:schemeClr val="tx1"/>
                          </a:solidFill>
                          <a:effectLst/>
                          <a:latin typeface="Times New Roman" panose="02020603050405020304" pitchFamily="18" charset="0"/>
                          <a:cs typeface="Times New Roman" panose="02020603050405020304" pitchFamily="18" charset="0"/>
                        </a:rPr>
                        <a:t>Virtual training of Thromde/Dzongkhag &amp; School on the GYA portal registration </a:t>
                      </a:r>
                      <a:endParaRPr lang="en-BT"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208" marR="45208" marT="0" marB="0"/>
                </a:tc>
                <a:extLst>
                  <a:ext uri="{0D108BD9-81ED-4DB2-BD59-A6C34878D82A}">
                    <a16:rowId xmlns:a16="http://schemas.microsoft.com/office/drawing/2014/main" val="3105855853"/>
                  </a:ext>
                </a:extLst>
              </a:tr>
              <a:tr h="890286">
                <a:tc>
                  <a:txBody>
                    <a:bodyPr/>
                    <a:lstStyle/>
                    <a:p>
                      <a:r>
                        <a:rPr lang="en-US" sz="2000">
                          <a:solidFill>
                            <a:schemeClr val="tx1"/>
                          </a:solidFill>
                          <a:effectLst/>
                          <a:latin typeface="Times New Roman" panose="02020603050405020304" pitchFamily="18" charset="0"/>
                          <a:cs typeface="Times New Roman" panose="02020603050405020304" pitchFamily="18" charset="0"/>
                        </a:rPr>
                        <a:t>15</a:t>
                      </a:r>
                      <a:r>
                        <a:rPr lang="en-US" sz="2000" baseline="30000">
                          <a:solidFill>
                            <a:schemeClr val="tx1"/>
                          </a:solidFill>
                          <a:effectLst/>
                          <a:latin typeface="Times New Roman" panose="02020603050405020304" pitchFamily="18" charset="0"/>
                          <a:cs typeface="Times New Roman" panose="02020603050405020304" pitchFamily="18" charset="0"/>
                        </a:rPr>
                        <a:t>th</a:t>
                      </a:r>
                      <a:r>
                        <a:rPr lang="en-US" sz="2000">
                          <a:solidFill>
                            <a:schemeClr val="tx1"/>
                          </a:solidFill>
                          <a:effectLst/>
                          <a:latin typeface="Times New Roman" panose="02020603050405020304" pitchFamily="18" charset="0"/>
                          <a:cs typeface="Times New Roman" panose="02020603050405020304" pitchFamily="18" charset="0"/>
                        </a:rPr>
                        <a:t> July 2022</a:t>
                      </a:r>
                      <a:endParaRPr lang="en-BT"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208" marR="45208" marT="0" marB="0"/>
                </a:tc>
                <a:tc>
                  <a:txBody>
                    <a:bodyPr/>
                    <a:lstStyle/>
                    <a:p>
                      <a:pPr marL="342900" lvl="0" indent="-342900">
                        <a:buFont typeface="Calibri" panose="020F0502020204030204" pitchFamily="34" charset="0"/>
                        <a:buChar char="-"/>
                      </a:pPr>
                      <a:r>
                        <a:rPr lang="en-US" sz="2000" dirty="0">
                          <a:solidFill>
                            <a:schemeClr val="tx1"/>
                          </a:solidFill>
                          <a:effectLst/>
                          <a:latin typeface="Times New Roman" panose="02020603050405020304" pitchFamily="18" charset="0"/>
                          <a:cs typeface="Times New Roman" panose="02020603050405020304" pitchFamily="18" charset="0"/>
                        </a:rPr>
                        <a:t>Selection of GYA participants at the school level (List to be shared with the Dzongkhag)</a:t>
                      </a:r>
                      <a:endParaRPr lang="en-BT"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208" marR="45208" marT="0" marB="0"/>
                </a:tc>
                <a:extLst>
                  <a:ext uri="{0D108BD9-81ED-4DB2-BD59-A6C34878D82A}">
                    <a16:rowId xmlns:a16="http://schemas.microsoft.com/office/drawing/2014/main" val="2495368609"/>
                  </a:ext>
                </a:extLst>
              </a:tr>
              <a:tr h="1232703">
                <a:tc>
                  <a:txBody>
                    <a:bodyPr/>
                    <a:lstStyle/>
                    <a:p>
                      <a:r>
                        <a:rPr lang="en-US" sz="2000" dirty="0">
                          <a:solidFill>
                            <a:schemeClr val="tx1"/>
                          </a:solidFill>
                          <a:effectLst/>
                          <a:latin typeface="Times New Roman" panose="02020603050405020304" pitchFamily="18" charset="0"/>
                          <a:cs typeface="Times New Roman" panose="02020603050405020304" pitchFamily="18" charset="0"/>
                        </a:rPr>
                        <a:t>20</a:t>
                      </a:r>
                      <a:r>
                        <a:rPr lang="en-US" sz="2000" baseline="30000" dirty="0">
                          <a:solidFill>
                            <a:schemeClr val="tx1"/>
                          </a:solidFill>
                          <a:effectLst/>
                          <a:latin typeface="Times New Roman" panose="02020603050405020304" pitchFamily="18" charset="0"/>
                          <a:cs typeface="Times New Roman" panose="02020603050405020304" pitchFamily="18" charset="0"/>
                        </a:rPr>
                        <a:t>th</a:t>
                      </a:r>
                      <a:r>
                        <a:rPr lang="en-US" sz="2000" dirty="0">
                          <a:solidFill>
                            <a:schemeClr val="tx1"/>
                          </a:solidFill>
                          <a:effectLst/>
                          <a:latin typeface="Times New Roman" panose="02020603050405020304" pitchFamily="18" charset="0"/>
                          <a:cs typeface="Times New Roman" panose="02020603050405020304" pitchFamily="18" charset="0"/>
                        </a:rPr>
                        <a:t> July 2022</a:t>
                      </a:r>
                      <a:endParaRPr lang="en-BT"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208" marR="45208" marT="0" marB="0"/>
                </a:tc>
                <a:tc>
                  <a:txBody>
                    <a:bodyPr/>
                    <a:lstStyle/>
                    <a:p>
                      <a:pPr marL="342900" lvl="0" indent="-342900">
                        <a:buFont typeface="Calibri" panose="020F0502020204030204" pitchFamily="34" charset="0"/>
                        <a:buChar char="-"/>
                      </a:pPr>
                      <a:r>
                        <a:rPr lang="en-US" sz="2000" dirty="0">
                          <a:solidFill>
                            <a:schemeClr val="tx1"/>
                          </a:solidFill>
                          <a:effectLst/>
                          <a:latin typeface="Times New Roman" panose="02020603050405020304" pitchFamily="18" charset="0"/>
                          <a:cs typeface="Times New Roman" panose="02020603050405020304" pitchFamily="18" charset="0"/>
                        </a:rPr>
                        <a:t>Dzongkhag GYA Organizing Committee to share the final GYA nominees with GYA National Organizing Committee through GYA online portal. (4 GYA nominees for 14</a:t>
                      </a:r>
                      <a:r>
                        <a:rPr lang="en-US" sz="2000" baseline="30000" dirty="0">
                          <a:solidFill>
                            <a:schemeClr val="tx1"/>
                          </a:solidFill>
                          <a:effectLst/>
                          <a:latin typeface="Times New Roman" panose="02020603050405020304" pitchFamily="18" charset="0"/>
                          <a:cs typeface="Times New Roman" panose="02020603050405020304" pitchFamily="18" charset="0"/>
                        </a:rPr>
                        <a:t>th</a:t>
                      </a:r>
                      <a:r>
                        <a:rPr lang="en-US" sz="2000" dirty="0">
                          <a:solidFill>
                            <a:schemeClr val="tx1"/>
                          </a:solidFill>
                          <a:effectLst/>
                          <a:latin typeface="Times New Roman" panose="02020603050405020304" pitchFamily="18" charset="0"/>
                          <a:cs typeface="Times New Roman" panose="02020603050405020304" pitchFamily="18" charset="0"/>
                        </a:rPr>
                        <a:t> GYA </a:t>
                      </a:r>
                      <a:r>
                        <a:rPr lang="en-US" sz="2000">
                          <a:solidFill>
                            <a:schemeClr val="tx1"/>
                          </a:solidFill>
                          <a:effectLst/>
                          <a:latin typeface="Times New Roman" panose="02020603050405020304" pitchFamily="18" charset="0"/>
                          <a:cs typeface="Times New Roman" panose="02020603050405020304" pitchFamily="18" charset="0"/>
                        </a:rPr>
                        <a:t>&amp; 4 </a:t>
                      </a:r>
                      <a:r>
                        <a:rPr lang="en-US" sz="2000" dirty="0">
                          <a:solidFill>
                            <a:schemeClr val="tx1"/>
                          </a:solidFill>
                          <a:effectLst/>
                          <a:latin typeface="Times New Roman" panose="02020603050405020304" pitchFamily="18" charset="0"/>
                          <a:cs typeface="Times New Roman" panose="02020603050405020304" pitchFamily="18" charset="0"/>
                        </a:rPr>
                        <a:t>GYA nominees for 15</a:t>
                      </a:r>
                      <a:r>
                        <a:rPr lang="en-US" sz="2000" baseline="30000" dirty="0">
                          <a:solidFill>
                            <a:schemeClr val="tx1"/>
                          </a:solidFill>
                          <a:effectLst/>
                          <a:latin typeface="Times New Roman" panose="02020603050405020304" pitchFamily="18" charset="0"/>
                          <a:cs typeface="Times New Roman" panose="02020603050405020304" pitchFamily="18" charset="0"/>
                        </a:rPr>
                        <a:t>th</a:t>
                      </a:r>
                      <a:r>
                        <a:rPr lang="en-US" sz="2000" dirty="0">
                          <a:solidFill>
                            <a:schemeClr val="tx1"/>
                          </a:solidFill>
                          <a:effectLst/>
                          <a:latin typeface="Times New Roman" panose="02020603050405020304" pitchFamily="18" charset="0"/>
                          <a:cs typeface="Times New Roman" panose="02020603050405020304" pitchFamily="18" charset="0"/>
                        </a:rPr>
                        <a:t> GYA)</a:t>
                      </a:r>
                      <a:endParaRPr lang="en-BT"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208" marR="45208" marT="0" marB="0"/>
                </a:tc>
                <a:extLst>
                  <a:ext uri="{0D108BD9-81ED-4DB2-BD59-A6C34878D82A}">
                    <a16:rowId xmlns:a16="http://schemas.microsoft.com/office/drawing/2014/main" val="258677833"/>
                  </a:ext>
                </a:extLst>
              </a:tr>
              <a:tr h="479385">
                <a:tc>
                  <a:txBody>
                    <a:bodyPr/>
                    <a:lstStyle/>
                    <a:p>
                      <a:r>
                        <a:rPr lang="en-US" sz="2000" dirty="0">
                          <a:solidFill>
                            <a:schemeClr val="tx1"/>
                          </a:solidFill>
                          <a:effectLst/>
                          <a:latin typeface="Times New Roman" panose="02020603050405020304" pitchFamily="18" charset="0"/>
                          <a:cs typeface="Times New Roman" panose="02020603050405020304" pitchFamily="18" charset="0"/>
                        </a:rPr>
                        <a:t>22</a:t>
                      </a:r>
                      <a:r>
                        <a:rPr lang="en-US" sz="2000" baseline="30000" dirty="0">
                          <a:solidFill>
                            <a:schemeClr val="tx1"/>
                          </a:solidFill>
                          <a:effectLst/>
                          <a:latin typeface="Times New Roman" panose="02020603050405020304" pitchFamily="18" charset="0"/>
                          <a:cs typeface="Times New Roman" panose="02020603050405020304" pitchFamily="18" charset="0"/>
                        </a:rPr>
                        <a:t>nd</a:t>
                      </a:r>
                      <a:r>
                        <a:rPr lang="en-US" sz="2000" dirty="0">
                          <a:solidFill>
                            <a:schemeClr val="tx1"/>
                          </a:solidFill>
                          <a:effectLst/>
                          <a:latin typeface="Times New Roman" panose="02020603050405020304" pitchFamily="18" charset="0"/>
                          <a:cs typeface="Times New Roman" panose="02020603050405020304" pitchFamily="18" charset="0"/>
                        </a:rPr>
                        <a:t> July 2022</a:t>
                      </a:r>
                      <a:endParaRPr lang="en-BT"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208" marR="45208" marT="0" marB="0"/>
                </a:tc>
                <a:tc>
                  <a:txBody>
                    <a:bodyPr/>
                    <a:lstStyle/>
                    <a:p>
                      <a:pPr marL="342900" lvl="0" indent="-342900">
                        <a:buFont typeface="Calibri" panose="020F0502020204030204" pitchFamily="34" charset="0"/>
                        <a:buChar char="-"/>
                      </a:pPr>
                      <a:r>
                        <a:rPr lang="en-US" sz="2000" dirty="0">
                          <a:solidFill>
                            <a:schemeClr val="tx1"/>
                          </a:solidFill>
                          <a:effectLst/>
                          <a:latin typeface="Times New Roman" panose="02020603050405020304" pitchFamily="18" charset="0"/>
                          <a:cs typeface="Times New Roman" panose="02020603050405020304" pitchFamily="18" charset="0"/>
                        </a:rPr>
                        <a:t>Virtual orientation for the GYA nominees </a:t>
                      </a:r>
                      <a:endParaRPr lang="en-BT"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208" marR="45208" marT="0" marB="0"/>
                </a:tc>
                <a:extLst>
                  <a:ext uri="{0D108BD9-81ED-4DB2-BD59-A6C34878D82A}">
                    <a16:rowId xmlns:a16="http://schemas.microsoft.com/office/drawing/2014/main" val="3343768019"/>
                  </a:ext>
                </a:extLst>
              </a:tr>
              <a:tr h="684835">
                <a:tc>
                  <a:txBody>
                    <a:bodyPr/>
                    <a:lstStyle/>
                    <a:p>
                      <a:r>
                        <a:rPr lang="en-US" sz="2000">
                          <a:solidFill>
                            <a:schemeClr val="tx1"/>
                          </a:solidFill>
                          <a:effectLst/>
                          <a:latin typeface="Times New Roman" panose="02020603050405020304" pitchFamily="18" charset="0"/>
                          <a:cs typeface="Times New Roman" panose="02020603050405020304" pitchFamily="18" charset="0"/>
                        </a:rPr>
                        <a:t>25</a:t>
                      </a:r>
                      <a:r>
                        <a:rPr lang="en-US" sz="2000" baseline="30000">
                          <a:solidFill>
                            <a:schemeClr val="tx1"/>
                          </a:solidFill>
                          <a:effectLst/>
                          <a:latin typeface="Times New Roman" panose="02020603050405020304" pitchFamily="18" charset="0"/>
                          <a:cs typeface="Times New Roman" panose="02020603050405020304" pitchFamily="18" charset="0"/>
                        </a:rPr>
                        <a:t>th</a:t>
                      </a:r>
                      <a:r>
                        <a:rPr lang="en-US" sz="2000">
                          <a:solidFill>
                            <a:schemeClr val="tx1"/>
                          </a:solidFill>
                          <a:effectLst/>
                          <a:latin typeface="Times New Roman" panose="02020603050405020304" pitchFamily="18" charset="0"/>
                          <a:cs typeface="Times New Roman" panose="02020603050405020304" pitchFamily="18" charset="0"/>
                        </a:rPr>
                        <a:t> July – 28</a:t>
                      </a:r>
                      <a:r>
                        <a:rPr lang="en-US" sz="2000" baseline="30000">
                          <a:solidFill>
                            <a:schemeClr val="tx1"/>
                          </a:solidFill>
                          <a:effectLst/>
                          <a:latin typeface="Times New Roman" panose="02020603050405020304" pitchFamily="18" charset="0"/>
                          <a:cs typeface="Times New Roman" panose="02020603050405020304" pitchFamily="18" charset="0"/>
                        </a:rPr>
                        <a:t>th </a:t>
                      </a:r>
                      <a:r>
                        <a:rPr lang="en-US" sz="2000">
                          <a:solidFill>
                            <a:schemeClr val="tx1"/>
                          </a:solidFill>
                          <a:effectLst/>
                          <a:latin typeface="Times New Roman" panose="02020603050405020304" pitchFamily="18" charset="0"/>
                          <a:cs typeface="Times New Roman" panose="02020603050405020304" pitchFamily="18" charset="0"/>
                        </a:rPr>
                        <a:t>July 2022</a:t>
                      </a:r>
                      <a:endParaRPr lang="en-BT"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208" marR="45208" marT="0" marB="0"/>
                </a:tc>
                <a:tc>
                  <a:txBody>
                    <a:bodyPr/>
                    <a:lstStyle/>
                    <a:p>
                      <a:pPr marL="342900" lvl="0" indent="-342900">
                        <a:buFont typeface="Calibri" panose="020F0502020204030204" pitchFamily="34" charset="0"/>
                        <a:buChar char="-"/>
                      </a:pPr>
                      <a:r>
                        <a:rPr lang="en-US" sz="2000" dirty="0">
                          <a:solidFill>
                            <a:schemeClr val="tx1"/>
                          </a:solidFill>
                          <a:effectLst/>
                          <a:latin typeface="Times New Roman" panose="02020603050405020304" pitchFamily="18" charset="0"/>
                          <a:cs typeface="Times New Roman" panose="02020603050405020304" pitchFamily="18" charset="0"/>
                        </a:rPr>
                        <a:t>Organize virtual competitions </a:t>
                      </a:r>
                      <a:endParaRPr lang="en-BT" sz="2000" dirty="0">
                        <a:solidFill>
                          <a:schemeClr val="tx1"/>
                        </a:solidFill>
                        <a:effectLst/>
                        <a:latin typeface="Times New Roman" panose="02020603050405020304" pitchFamily="18" charset="0"/>
                        <a:cs typeface="Times New Roman" panose="02020603050405020304" pitchFamily="18" charset="0"/>
                      </a:endParaRPr>
                    </a:p>
                    <a:p>
                      <a:r>
                        <a:rPr lang="en-US" sz="2000" dirty="0">
                          <a:solidFill>
                            <a:schemeClr val="tx1"/>
                          </a:solidFill>
                          <a:effectLst/>
                          <a:latin typeface="Times New Roman" panose="02020603050405020304" pitchFamily="18" charset="0"/>
                          <a:cs typeface="Times New Roman" panose="02020603050405020304" pitchFamily="18" charset="0"/>
                        </a:rPr>
                        <a:t>(14</a:t>
                      </a:r>
                      <a:r>
                        <a:rPr lang="en-US" sz="2000" baseline="30000" dirty="0">
                          <a:solidFill>
                            <a:schemeClr val="tx1"/>
                          </a:solidFill>
                          <a:effectLst/>
                          <a:latin typeface="Times New Roman" panose="02020603050405020304" pitchFamily="18" charset="0"/>
                          <a:cs typeface="Times New Roman" panose="02020603050405020304" pitchFamily="18" charset="0"/>
                        </a:rPr>
                        <a:t>th</a:t>
                      </a:r>
                      <a:r>
                        <a:rPr lang="en-US" sz="2000" dirty="0">
                          <a:solidFill>
                            <a:schemeClr val="tx1"/>
                          </a:solidFill>
                          <a:effectLst/>
                          <a:latin typeface="Times New Roman" panose="02020603050405020304" pitchFamily="18" charset="0"/>
                          <a:cs typeface="Times New Roman" panose="02020603050405020304" pitchFamily="18" charset="0"/>
                        </a:rPr>
                        <a:t> GYA nominees &amp; 15</a:t>
                      </a:r>
                      <a:r>
                        <a:rPr lang="en-US" sz="2000" baseline="30000" dirty="0">
                          <a:solidFill>
                            <a:schemeClr val="tx1"/>
                          </a:solidFill>
                          <a:effectLst/>
                          <a:latin typeface="Times New Roman" panose="02020603050405020304" pitchFamily="18" charset="0"/>
                          <a:cs typeface="Times New Roman" panose="02020603050405020304" pitchFamily="18" charset="0"/>
                        </a:rPr>
                        <a:t>th</a:t>
                      </a:r>
                      <a:r>
                        <a:rPr lang="en-US" sz="2000" dirty="0">
                          <a:solidFill>
                            <a:schemeClr val="tx1"/>
                          </a:solidFill>
                          <a:effectLst/>
                          <a:latin typeface="Times New Roman" panose="02020603050405020304" pitchFamily="18" charset="0"/>
                          <a:cs typeface="Times New Roman" panose="02020603050405020304" pitchFamily="18" charset="0"/>
                        </a:rPr>
                        <a:t> GYA nominees)</a:t>
                      </a:r>
                      <a:endParaRPr lang="en-BT"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208" marR="45208" marT="0" marB="0"/>
                </a:tc>
                <a:extLst>
                  <a:ext uri="{0D108BD9-81ED-4DB2-BD59-A6C34878D82A}">
                    <a16:rowId xmlns:a16="http://schemas.microsoft.com/office/drawing/2014/main" val="2470782936"/>
                  </a:ext>
                </a:extLst>
              </a:tr>
              <a:tr h="684835">
                <a:tc>
                  <a:txBody>
                    <a:bodyPr/>
                    <a:lstStyle/>
                    <a:p>
                      <a:r>
                        <a:rPr lang="en-BT"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20th August 2022</a:t>
                      </a:r>
                    </a:p>
                  </a:txBody>
                  <a:tcPr marL="45208" marR="45208" marT="0" marB="0"/>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BT"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Arrival of participants in Thimphu</a:t>
                      </a:r>
                    </a:p>
                    <a:p>
                      <a:endParaRPr lang="en-BT"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208" marR="45208" marT="0" marB="0"/>
                </a:tc>
                <a:extLst>
                  <a:ext uri="{0D108BD9-81ED-4DB2-BD59-A6C34878D82A}">
                    <a16:rowId xmlns:a16="http://schemas.microsoft.com/office/drawing/2014/main" val="4207604832"/>
                  </a:ext>
                </a:extLst>
              </a:tr>
              <a:tr h="616352">
                <a:tc>
                  <a:txBody>
                    <a:bodyPr/>
                    <a:lstStyle/>
                    <a:p>
                      <a:r>
                        <a:rPr lang="en-US" sz="2000">
                          <a:solidFill>
                            <a:schemeClr val="tx1"/>
                          </a:solidFill>
                          <a:effectLst/>
                          <a:latin typeface="Times New Roman" panose="02020603050405020304" pitchFamily="18" charset="0"/>
                          <a:cs typeface="Times New Roman" panose="02020603050405020304" pitchFamily="18" charset="0"/>
                        </a:rPr>
                        <a:t>21</a:t>
                      </a:r>
                      <a:r>
                        <a:rPr lang="en-US" sz="2000" baseline="30000">
                          <a:solidFill>
                            <a:schemeClr val="tx1"/>
                          </a:solidFill>
                          <a:effectLst/>
                          <a:latin typeface="Times New Roman" panose="02020603050405020304" pitchFamily="18" charset="0"/>
                          <a:cs typeface="Times New Roman" panose="02020603050405020304" pitchFamily="18" charset="0"/>
                        </a:rPr>
                        <a:t>st</a:t>
                      </a:r>
                      <a:r>
                        <a:rPr lang="en-US" sz="2000">
                          <a:solidFill>
                            <a:schemeClr val="tx1"/>
                          </a:solidFill>
                          <a:effectLst/>
                          <a:latin typeface="Times New Roman" panose="02020603050405020304" pitchFamily="18" charset="0"/>
                          <a:cs typeface="Times New Roman" panose="02020603050405020304" pitchFamily="18" charset="0"/>
                        </a:rPr>
                        <a:t> August </a:t>
                      </a:r>
                      <a:r>
                        <a:rPr lang="en-US" sz="2000" dirty="0">
                          <a:solidFill>
                            <a:schemeClr val="tx1"/>
                          </a:solidFill>
                          <a:effectLst/>
                          <a:latin typeface="Times New Roman" panose="02020603050405020304" pitchFamily="18" charset="0"/>
                          <a:cs typeface="Times New Roman" panose="02020603050405020304" pitchFamily="18" charset="0"/>
                        </a:rPr>
                        <a:t>– 23</a:t>
                      </a:r>
                      <a:r>
                        <a:rPr lang="en-US" sz="2000" baseline="30000" dirty="0">
                          <a:solidFill>
                            <a:schemeClr val="tx1"/>
                          </a:solidFill>
                          <a:effectLst/>
                          <a:latin typeface="Times New Roman" panose="02020603050405020304" pitchFamily="18" charset="0"/>
                          <a:cs typeface="Times New Roman" panose="02020603050405020304" pitchFamily="18" charset="0"/>
                        </a:rPr>
                        <a:t>rd</a:t>
                      </a:r>
                      <a:r>
                        <a:rPr lang="en-US" sz="2000" dirty="0">
                          <a:solidFill>
                            <a:schemeClr val="tx1"/>
                          </a:solidFill>
                          <a:effectLst/>
                          <a:latin typeface="Times New Roman" panose="02020603050405020304" pitchFamily="18" charset="0"/>
                          <a:cs typeface="Times New Roman" panose="02020603050405020304" pitchFamily="18" charset="0"/>
                        </a:rPr>
                        <a:t> August 2022</a:t>
                      </a:r>
                      <a:endParaRPr lang="en-BT"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208" marR="45208" marT="0" marB="0"/>
                </a:tc>
                <a:tc>
                  <a:txBody>
                    <a:bodyPr/>
                    <a:lstStyle/>
                    <a:p>
                      <a:pPr marL="342900" lvl="0" indent="-342900">
                        <a:buFont typeface="Calibri" panose="020F0502020204030204" pitchFamily="34" charset="0"/>
                        <a:buChar char="-"/>
                      </a:pPr>
                      <a:r>
                        <a:rPr lang="en-US" sz="2000" dirty="0">
                          <a:solidFill>
                            <a:schemeClr val="tx1"/>
                          </a:solidFill>
                          <a:effectLst/>
                          <a:latin typeface="Times New Roman" panose="02020603050405020304" pitchFamily="18" charset="0"/>
                          <a:cs typeface="Times New Roman" panose="02020603050405020304" pitchFamily="18" charset="0"/>
                        </a:rPr>
                        <a:t>The camp will be organized in Thimphu for 40 GYA nominees (20 GYA nominees for 14</a:t>
                      </a:r>
                      <a:r>
                        <a:rPr lang="en-US" sz="2000" baseline="30000" dirty="0">
                          <a:solidFill>
                            <a:schemeClr val="tx1"/>
                          </a:solidFill>
                          <a:effectLst/>
                          <a:latin typeface="Times New Roman" panose="02020603050405020304" pitchFamily="18" charset="0"/>
                          <a:cs typeface="Times New Roman" panose="02020603050405020304" pitchFamily="18" charset="0"/>
                        </a:rPr>
                        <a:t>th</a:t>
                      </a:r>
                      <a:r>
                        <a:rPr lang="en-US" sz="2000" dirty="0">
                          <a:solidFill>
                            <a:schemeClr val="tx1"/>
                          </a:solidFill>
                          <a:effectLst/>
                          <a:latin typeface="Times New Roman" panose="02020603050405020304" pitchFamily="18" charset="0"/>
                          <a:cs typeface="Times New Roman" panose="02020603050405020304" pitchFamily="18" charset="0"/>
                        </a:rPr>
                        <a:t> GYA &amp; 20 GYA nominees for 15</a:t>
                      </a:r>
                      <a:r>
                        <a:rPr lang="en-US" sz="2000" baseline="30000" dirty="0">
                          <a:solidFill>
                            <a:schemeClr val="tx1"/>
                          </a:solidFill>
                          <a:effectLst/>
                          <a:latin typeface="Times New Roman" panose="02020603050405020304" pitchFamily="18" charset="0"/>
                          <a:cs typeface="Times New Roman" panose="02020603050405020304" pitchFamily="18" charset="0"/>
                        </a:rPr>
                        <a:t>th</a:t>
                      </a:r>
                      <a:r>
                        <a:rPr lang="en-US" sz="2000" dirty="0">
                          <a:solidFill>
                            <a:schemeClr val="tx1"/>
                          </a:solidFill>
                          <a:effectLst/>
                          <a:latin typeface="Times New Roman" panose="02020603050405020304" pitchFamily="18" charset="0"/>
                          <a:cs typeface="Times New Roman" panose="02020603050405020304" pitchFamily="18" charset="0"/>
                        </a:rPr>
                        <a:t> GYA</a:t>
                      </a:r>
                      <a:endParaRPr lang="en-BT"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208" marR="45208" marT="0" marB="0"/>
                </a:tc>
                <a:extLst>
                  <a:ext uri="{0D108BD9-81ED-4DB2-BD59-A6C34878D82A}">
                    <a16:rowId xmlns:a16="http://schemas.microsoft.com/office/drawing/2014/main" val="3905841797"/>
                  </a:ext>
                </a:extLst>
              </a:tr>
              <a:tr h="408221">
                <a:tc>
                  <a:txBody>
                    <a:bodyPr/>
                    <a:lstStyle/>
                    <a:p>
                      <a:r>
                        <a:rPr lang="en-US" sz="2000" dirty="0">
                          <a:solidFill>
                            <a:schemeClr val="tx1"/>
                          </a:solidFill>
                          <a:effectLst/>
                          <a:latin typeface="Times New Roman" panose="02020603050405020304" pitchFamily="18" charset="0"/>
                          <a:cs typeface="Times New Roman" panose="02020603050405020304" pitchFamily="18" charset="0"/>
                        </a:rPr>
                        <a:t>24</a:t>
                      </a:r>
                      <a:r>
                        <a:rPr lang="en-US" sz="2000" baseline="30000" dirty="0">
                          <a:solidFill>
                            <a:schemeClr val="tx1"/>
                          </a:solidFill>
                          <a:effectLst/>
                          <a:latin typeface="Times New Roman" panose="02020603050405020304" pitchFamily="18" charset="0"/>
                          <a:cs typeface="Times New Roman" panose="02020603050405020304" pitchFamily="18" charset="0"/>
                        </a:rPr>
                        <a:t>th</a:t>
                      </a:r>
                      <a:r>
                        <a:rPr lang="en-US" sz="2000" dirty="0">
                          <a:solidFill>
                            <a:schemeClr val="tx1"/>
                          </a:solidFill>
                          <a:effectLst/>
                          <a:latin typeface="Times New Roman" panose="02020603050405020304" pitchFamily="18" charset="0"/>
                          <a:cs typeface="Times New Roman" panose="02020603050405020304" pitchFamily="18" charset="0"/>
                        </a:rPr>
                        <a:t> August 2022</a:t>
                      </a:r>
                      <a:endParaRPr lang="en-BT"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208" marR="45208" marT="0" marB="0"/>
                </a:tc>
                <a:tc>
                  <a:txBody>
                    <a:bodyPr/>
                    <a:lstStyle/>
                    <a:p>
                      <a:pPr marL="342900" lvl="0" indent="-342900">
                        <a:buFont typeface="Calibri" panose="020F0502020204030204" pitchFamily="34" charset="0"/>
                        <a:buChar char="-"/>
                      </a:pPr>
                      <a:r>
                        <a:rPr lang="en-US" sz="2000" dirty="0">
                          <a:solidFill>
                            <a:schemeClr val="tx1"/>
                          </a:solidFill>
                          <a:effectLst/>
                          <a:latin typeface="Times New Roman" panose="02020603050405020304" pitchFamily="18" charset="0"/>
                          <a:cs typeface="Times New Roman" panose="02020603050405020304" pitchFamily="18" charset="0"/>
                        </a:rPr>
                        <a:t>GYA closing &amp; result announcement </a:t>
                      </a:r>
                      <a:endParaRPr lang="en-BT"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208" marR="45208" marT="0" marB="0"/>
                </a:tc>
                <a:extLst>
                  <a:ext uri="{0D108BD9-81ED-4DB2-BD59-A6C34878D82A}">
                    <a16:rowId xmlns:a16="http://schemas.microsoft.com/office/drawing/2014/main" val="3840080776"/>
                  </a:ext>
                </a:extLst>
              </a:tr>
              <a:tr h="408221">
                <a:tc>
                  <a:txBody>
                    <a:bodyPr/>
                    <a:lstStyle/>
                    <a:p>
                      <a:r>
                        <a:rPr lang="en-US" sz="2000" dirty="0">
                          <a:solidFill>
                            <a:schemeClr val="tx1"/>
                          </a:solidFill>
                          <a:effectLst/>
                          <a:latin typeface="Times New Roman" panose="02020603050405020304" pitchFamily="18" charset="0"/>
                          <a:cs typeface="Times New Roman" panose="02020603050405020304" pitchFamily="18" charset="0"/>
                        </a:rPr>
                        <a:t>25</a:t>
                      </a:r>
                      <a:r>
                        <a:rPr lang="en-US" sz="2000" baseline="30000" dirty="0">
                          <a:solidFill>
                            <a:schemeClr val="tx1"/>
                          </a:solidFill>
                          <a:effectLst/>
                          <a:latin typeface="Times New Roman" panose="02020603050405020304" pitchFamily="18" charset="0"/>
                          <a:cs typeface="Times New Roman" panose="02020603050405020304" pitchFamily="18" charset="0"/>
                        </a:rPr>
                        <a:t>th </a:t>
                      </a:r>
                      <a:r>
                        <a:rPr lang="en-US" sz="2000" dirty="0">
                          <a:solidFill>
                            <a:schemeClr val="tx1"/>
                          </a:solidFill>
                          <a:effectLst/>
                          <a:latin typeface="Times New Roman" panose="02020603050405020304" pitchFamily="18" charset="0"/>
                          <a:cs typeface="Times New Roman" panose="02020603050405020304" pitchFamily="18" charset="0"/>
                        </a:rPr>
                        <a:t>August 2022</a:t>
                      </a:r>
                      <a:endParaRPr lang="en-BT"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208" marR="45208" marT="0" marB="0"/>
                </a:tc>
                <a:tc>
                  <a:txBody>
                    <a:bodyPr/>
                    <a:lstStyle/>
                    <a:p>
                      <a:pPr marL="342900" lvl="0" indent="-342900">
                        <a:buFont typeface="Calibri" panose="020F0502020204030204" pitchFamily="34" charset="0"/>
                        <a:buChar char="-"/>
                      </a:pPr>
                      <a:r>
                        <a:rPr lang="en-US" sz="2000" dirty="0">
                          <a:solidFill>
                            <a:schemeClr val="tx1"/>
                          </a:solidFill>
                          <a:effectLst/>
                          <a:latin typeface="Times New Roman" panose="02020603050405020304" pitchFamily="18" charset="0"/>
                          <a:cs typeface="Times New Roman" panose="02020603050405020304" pitchFamily="18" charset="0"/>
                        </a:rPr>
                        <a:t>Departure </a:t>
                      </a:r>
                      <a:endParaRPr lang="en-BT"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208" marR="45208" marT="0" marB="0"/>
                </a:tc>
                <a:extLst>
                  <a:ext uri="{0D108BD9-81ED-4DB2-BD59-A6C34878D82A}">
                    <a16:rowId xmlns:a16="http://schemas.microsoft.com/office/drawing/2014/main" val="907163571"/>
                  </a:ext>
                </a:extLst>
              </a:tr>
            </a:tbl>
          </a:graphicData>
        </a:graphic>
      </p:graphicFrame>
    </p:spTree>
    <p:extLst>
      <p:ext uri="{BB962C8B-B14F-4D97-AF65-F5344CB8AC3E}">
        <p14:creationId xmlns:p14="http://schemas.microsoft.com/office/powerpoint/2010/main" val="1530552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9B80B-16E3-0645-95BF-5F8C5A6D75EE}"/>
              </a:ext>
            </a:extLst>
          </p:cNvPr>
          <p:cNvSpPr>
            <a:spLocks noGrp="1"/>
          </p:cNvSpPr>
          <p:nvPr>
            <p:ph type="title"/>
          </p:nvPr>
        </p:nvSpPr>
        <p:spPr>
          <a:xfrm>
            <a:off x="1752600" y="571500"/>
            <a:ext cx="15621000" cy="838200"/>
          </a:xfrm>
        </p:spPr>
        <p:txBody>
          <a:bodyPr/>
          <a:lstStyle/>
          <a:p>
            <a:pPr algn="ctr"/>
            <a:r>
              <a:rPr lang="en-BT" sz="4000" dirty="0">
                <a:latin typeface="Times New Roman" panose="02020603050405020304" pitchFamily="18" charset="0"/>
                <a:cs typeface="Times New Roman" panose="02020603050405020304" pitchFamily="18" charset="0"/>
              </a:rPr>
              <a:t>MORE MORE INSIGHTS TO OUR PROGRAMS &amp; PROJECTS  </a:t>
            </a:r>
          </a:p>
        </p:txBody>
      </p:sp>
      <p:sp>
        <p:nvSpPr>
          <p:cNvPr id="3" name="Text Placeholder 2">
            <a:extLst>
              <a:ext uri="{FF2B5EF4-FFF2-40B4-BE49-F238E27FC236}">
                <a16:creationId xmlns:a16="http://schemas.microsoft.com/office/drawing/2014/main" id="{D0F42C17-B61B-934D-B9C9-A698E639C099}"/>
              </a:ext>
            </a:extLst>
          </p:cNvPr>
          <p:cNvSpPr>
            <a:spLocks noGrp="1"/>
          </p:cNvSpPr>
          <p:nvPr>
            <p:ph type="body" idx="1"/>
          </p:nvPr>
        </p:nvSpPr>
        <p:spPr>
          <a:xfrm>
            <a:off x="1219200" y="2095500"/>
            <a:ext cx="15849600" cy="7309693"/>
          </a:xfrm>
        </p:spPr>
        <p:txBody>
          <a:bodyPr/>
          <a:lstStyle/>
          <a:p>
            <a:r>
              <a:rPr lang="en-US" u="sng" dirty="0">
                <a:hlinkClick r:id="rId2"/>
              </a:rPr>
              <a:t>http://www.communitytourism.bt/my-gakidh-village/</a:t>
            </a:r>
            <a:r>
              <a:rPr lang="en-US" dirty="0"/>
              <a:t> My </a:t>
            </a:r>
            <a:r>
              <a:rPr lang="en-US" dirty="0" err="1"/>
              <a:t>Gakidh</a:t>
            </a:r>
            <a:r>
              <a:rPr lang="en-US" dirty="0"/>
              <a:t> Village</a:t>
            </a:r>
          </a:p>
          <a:p>
            <a:endParaRPr lang="en-BT" dirty="0"/>
          </a:p>
          <a:p>
            <a:r>
              <a:rPr lang="en-US" u="sng" dirty="0">
                <a:hlinkClick r:id="rId3"/>
              </a:rPr>
              <a:t>https://www.facebook.com/My-Gakidh-Village-874721169221283/</a:t>
            </a:r>
            <a:r>
              <a:rPr lang="en-US" dirty="0"/>
              <a:t> My </a:t>
            </a:r>
            <a:r>
              <a:rPr lang="en-US" dirty="0" err="1"/>
              <a:t>gakidh</a:t>
            </a:r>
            <a:r>
              <a:rPr lang="en-US" dirty="0"/>
              <a:t> village </a:t>
            </a:r>
          </a:p>
          <a:p>
            <a:endParaRPr lang="en-BT" dirty="0"/>
          </a:p>
          <a:p>
            <a:r>
              <a:rPr lang="en-US" dirty="0"/>
              <a:t> </a:t>
            </a:r>
            <a:r>
              <a:rPr lang="uz-Cyrl-UZ" dirty="0"/>
              <a:t>PBE and STE(A)M approach implementation is being documented and shared with our donors and social media page(s).  To view the video, click on this link </a:t>
            </a:r>
            <a:endParaRPr lang="en-BT" dirty="0"/>
          </a:p>
          <a:p>
            <a:r>
              <a:rPr lang="uz-Cyrl-UZ" u="sng" dirty="0">
                <a:hlinkClick r:id="rId4"/>
              </a:rPr>
              <a:t>https://drive.google.com/file/d/12VpumWVVOhhMt1CgNxkPNZB0iYG3SKBM/view?usp=sharing</a:t>
            </a:r>
            <a:r>
              <a:rPr lang="uz-Cyrl-UZ" dirty="0"/>
              <a:t> </a:t>
            </a:r>
            <a:endParaRPr lang="en-AU" dirty="0"/>
          </a:p>
          <a:p>
            <a:endParaRPr lang="en-AU" dirty="0"/>
          </a:p>
          <a:p>
            <a:r>
              <a:rPr lang="en-US" dirty="0"/>
              <a:t> Mental Health Online Campaign (YDF- UNICEF) collaboration </a:t>
            </a:r>
            <a:r>
              <a:rPr lang="en-US" dirty="0">
                <a:hlinkClick r:id="rId5"/>
              </a:rPr>
              <a:t>https://fb.watch/38FEyd-2Id/</a:t>
            </a:r>
            <a:br>
              <a:rPr lang="en-US" dirty="0"/>
            </a:br>
            <a:br>
              <a:rPr lang="en-US" dirty="0"/>
            </a:br>
            <a:r>
              <a:rPr lang="en-US" dirty="0"/>
              <a:t> Two weeks program at Bhutan Institute of Wellbeing (YDF-UNDP) collaboration </a:t>
            </a:r>
            <a:r>
              <a:rPr lang="en-US" dirty="0">
                <a:hlinkClick r:id="rId6"/>
              </a:rPr>
              <a:t>https://www.facebook.com/1316012381772993/posts/4768542603186603/</a:t>
            </a:r>
            <a:endParaRPr lang="en-US" dirty="0"/>
          </a:p>
          <a:p>
            <a:endParaRPr lang="en-US" dirty="0"/>
          </a:p>
          <a:p>
            <a:r>
              <a:rPr lang="en-US" dirty="0"/>
              <a:t>MY </a:t>
            </a:r>
            <a:r>
              <a:rPr lang="en-US" dirty="0" err="1"/>
              <a:t>Gakidh</a:t>
            </a:r>
            <a:r>
              <a:rPr lang="en-US" dirty="0"/>
              <a:t> Village project - </a:t>
            </a:r>
            <a:r>
              <a:rPr lang="en-US" dirty="0">
                <a:hlinkClick r:id="rId7"/>
              </a:rPr>
              <a:t>https://fb.watch/3aex-esP7R/</a:t>
            </a:r>
            <a:endParaRPr lang="en-US" dirty="0"/>
          </a:p>
          <a:p>
            <a:endParaRPr lang="en-US" dirty="0"/>
          </a:p>
          <a:p>
            <a:r>
              <a:rPr lang="en-US" dirty="0"/>
              <a:t>Link to VMIS - https://</a:t>
            </a:r>
            <a:r>
              <a:rPr lang="en-US" dirty="0" err="1"/>
              <a:t>vmis.bhutanyouth.org</a:t>
            </a:r>
            <a:r>
              <a:rPr lang="en-US" dirty="0"/>
              <a:t>/home</a:t>
            </a:r>
            <a:br>
              <a:rPr lang="en-US" dirty="0"/>
            </a:br>
            <a:endParaRPr lang="en-BT" dirty="0"/>
          </a:p>
          <a:p>
            <a:endParaRPr lang="en-BT" dirty="0"/>
          </a:p>
          <a:p>
            <a:endParaRPr lang="en-BT" dirty="0"/>
          </a:p>
        </p:txBody>
      </p:sp>
    </p:spTree>
    <p:extLst>
      <p:ext uri="{BB962C8B-B14F-4D97-AF65-F5344CB8AC3E}">
        <p14:creationId xmlns:p14="http://schemas.microsoft.com/office/powerpoint/2010/main" val="3070586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06409" y="2006816"/>
            <a:ext cx="1371539" cy="1350293"/>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689104" y="4100212"/>
            <a:ext cx="998219" cy="721360"/>
          </a:xfrm>
          <a:custGeom>
            <a:avLst/>
            <a:gdLst/>
            <a:ahLst/>
            <a:cxnLst/>
            <a:rect l="l" t="t" r="r" b="b"/>
            <a:pathLst>
              <a:path w="998220" h="721360">
                <a:moveTo>
                  <a:pt x="887283" y="720917"/>
                </a:moveTo>
                <a:lnTo>
                  <a:pt x="110910" y="720917"/>
                </a:lnTo>
                <a:lnTo>
                  <a:pt x="67740" y="712201"/>
                </a:lnTo>
                <a:lnTo>
                  <a:pt x="32486" y="688431"/>
                </a:lnTo>
                <a:lnTo>
                  <a:pt x="8716" y="653177"/>
                </a:lnTo>
                <a:lnTo>
                  <a:pt x="0" y="610007"/>
                </a:lnTo>
                <a:lnTo>
                  <a:pt x="0" y="110910"/>
                </a:lnTo>
                <a:lnTo>
                  <a:pt x="8716" y="67740"/>
                </a:lnTo>
                <a:lnTo>
                  <a:pt x="32486" y="32486"/>
                </a:lnTo>
                <a:lnTo>
                  <a:pt x="67740" y="8716"/>
                </a:lnTo>
                <a:lnTo>
                  <a:pt x="110910" y="0"/>
                </a:lnTo>
                <a:lnTo>
                  <a:pt x="887283" y="0"/>
                </a:lnTo>
                <a:lnTo>
                  <a:pt x="930453" y="8716"/>
                </a:lnTo>
                <a:lnTo>
                  <a:pt x="965707" y="32486"/>
                </a:lnTo>
                <a:lnTo>
                  <a:pt x="989477" y="67740"/>
                </a:lnTo>
                <a:lnTo>
                  <a:pt x="998193" y="110910"/>
                </a:lnTo>
                <a:lnTo>
                  <a:pt x="998193" y="610007"/>
                </a:lnTo>
                <a:lnTo>
                  <a:pt x="989477" y="653177"/>
                </a:lnTo>
                <a:lnTo>
                  <a:pt x="965707" y="688431"/>
                </a:lnTo>
                <a:lnTo>
                  <a:pt x="930453" y="712201"/>
                </a:lnTo>
                <a:lnTo>
                  <a:pt x="887283" y="720917"/>
                </a:lnTo>
                <a:close/>
              </a:path>
            </a:pathLst>
          </a:custGeom>
          <a:solidFill>
            <a:srgbClr val="CCD5DD"/>
          </a:solidFill>
        </p:spPr>
        <p:txBody>
          <a:bodyPr wrap="square" lIns="0" tIns="0" rIns="0" bIns="0" rtlCol="0"/>
          <a:lstStyle/>
          <a:p>
            <a:endParaRPr/>
          </a:p>
        </p:txBody>
      </p:sp>
      <p:sp>
        <p:nvSpPr>
          <p:cNvPr id="4" name="object 4"/>
          <p:cNvSpPr/>
          <p:nvPr/>
        </p:nvSpPr>
        <p:spPr>
          <a:xfrm>
            <a:off x="4705102" y="4442447"/>
            <a:ext cx="966469" cy="363220"/>
          </a:xfrm>
          <a:custGeom>
            <a:avLst/>
            <a:gdLst/>
            <a:ahLst/>
            <a:cxnLst/>
            <a:rect l="l" t="t" r="r" b="b"/>
            <a:pathLst>
              <a:path w="966470" h="363220">
                <a:moveTo>
                  <a:pt x="38375" y="362711"/>
                </a:moveTo>
                <a:lnTo>
                  <a:pt x="27037" y="354949"/>
                </a:lnTo>
                <a:lnTo>
                  <a:pt x="16796" y="345905"/>
                </a:lnTo>
                <a:lnTo>
                  <a:pt x="7750" y="335670"/>
                </a:lnTo>
                <a:lnTo>
                  <a:pt x="0" y="324336"/>
                </a:lnTo>
                <a:lnTo>
                  <a:pt x="637" y="323560"/>
                </a:lnTo>
                <a:lnTo>
                  <a:pt x="915" y="322590"/>
                </a:lnTo>
                <a:lnTo>
                  <a:pt x="1663" y="321813"/>
                </a:lnTo>
                <a:lnTo>
                  <a:pt x="315346" y="8131"/>
                </a:lnTo>
                <a:lnTo>
                  <a:pt x="324521" y="2032"/>
                </a:lnTo>
                <a:lnTo>
                  <a:pt x="334952" y="0"/>
                </a:lnTo>
                <a:lnTo>
                  <a:pt x="345389" y="2032"/>
                </a:lnTo>
                <a:lnTo>
                  <a:pt x="354580" y="8131"/>
                </a:lnTo>
                <a:lnTo>
                  <a:pt x="360663" y="17306"/>
                </a:lnTo>
                <a:lnTo>
                  <a:pt x="362691" y="27734"/>
                </a:lnTo>
                <a:lnTo>
                  <a:pt x="360663" y="38162"/>
                </a:lnTo>
                <a:lnTo>
                  <a:pt x="354580" y="47337"/>
                </a:lnTo>
                <a:lnTo>
                  <a:pt x="40121" y="361796"/>
                </a:lnTo>
                <a:lnTo>
                  <a:pt x="39179" y="362074"/>
                </a:lnTo>
                <a:lnTo>
                  <a:pt x="38375" y="362711"/>
                </a:lnTo>
                <a:close/>
              </a:path>
              <a:path w="966470" h="363220">
                <a:moveTo>
                  <a:pt x="927821" y="362711"/>
                </a:moveTo>
                <a:lnTo>
                  <a:pt x="927044" y="362074"/>
                </a:lnTo>
                <a:lnTo>
                  <a:pt x="926046" y="361769"/>
                </a:lnTo>
                <a:lnTo>
                  <a:pt x="611643" y="47337"/>
                </a:lnTo>
                <a:lnTo>
                  <a:pt x="605545" y="38178"/>
                </a:lnTo>
                <a:lnTo>
                  <a:pt x="603512" y="27755"/>
                </a:lnTo>
                <a:lnTo>
                  <a:pt x="605545" y="17321"/>
                </a:lnTo>
                <a:lnTo>
                  <a:pt x="611643" y="8131"/>
                </a:lnTo>
                <a:lnTo>
                  <a:pt x="620819" y="2032"/>
                </a:lnTo>
                <a:lnTo>
                  <a:pt x="631250" y="0"/>
                </a:lnTo>
                <a:lnTo>
                  <a:pt x="641686" y="2032"/>
                </a:lnTo>
                <a:lnTo>
                  <a:pt x="650877" y="8131"/>
                </a:lnTo>
                <a:lnTo>
                  <a:pt x="965281" y="322590"/>
                </a:lnTo>
                <a:lnTo>
                  <a:pt x="965614" y="323560"/>
                </a:lnTo>
                <a:lnTo>
                  <a:pt x="966196" y="324336"/>
                </a:lnTo>
                <a:lnTo>
                  <a:pt x="958449" y="335674"/>
                </a:lnTo>
                <a:lnTo>
                  <a:pt x="949410" y="345915"/>
                </a:lnTo>
                <a:lnTo>
                  <a:pt x="939171" y="354961"/>
                </a:lnTo>
                <a:lnTo>
                  <a:pt x="927821" y="362711"/>
                </a:lnTo>
                <a:close/>
              </a:path>
            </a:pathLst>
          </a:custGeom>
          <a:solidFill>
            <a:srgbClr val="99AAB4"/>
          </a:solidFill>
        </p:spPr>
        <p:txBody>
          <a:bodyPr wrap="square" lIns="0" tIns="0" rIns="0" bIns="0" rtlCol="0"/>
          <a:lstStyle/>
          <a:p>
            <a:endParaRPr/>
          </a:p>
        </p:txBody>
      </p:sp>
      <p:sp>
        <p:nvSpPr>
          <p:cNvPr id="5" name="object 5"/>
          <p:cNvSpPr/>
          <p:nvPr/>
        </p:nvSpPr>
        <p:spPr>
          <a:xfrm>
            <a:off x="4689104" y="4100212"/>
            <a:ext cx="998219" cy="579755"/>
          </a:xfrm>
          <a:custGeom>
            <a:avLst/>
            <a:gdLst/>
            <a:ahLst/>
            <a:cxnLst/>
            <a:rect l="l" t="t" r="r" b="b"/>
            <a:pathLst>
              <a:path w="998220" h="579754">
                <a:moveTo>
                  <a:pt x="518928" y="579220"/>
                </a:moveTo>
                <a:lnTo>
                  <a:pt x="477561" y="579220"/>
                </a:lnTo>
                <a:lnTo>
                  <a:pt x="437797" y="566617"/>
                </a:lnTo>
                <a:lnTo>
                  <a:pt x="402826" y="541409"/>
                </a:lnTo>
                <a:lnTo>
                  <a:pt x="0" y="139469"/>
                </a:lnTo>
                <a:lnTo>
                  <a:pt x="0" y="110910"/>
                </a:lnTo>
                <a:lnTo>
                  <a:pt x="8716" y="67740"/>
                </a:lnTo>
                <a:lnTo>
                  <a:pt x="32486" y="32486"/>
                </a:lnTo>
                <a:lnTo>
                  <a:pt x="67740" y="8716"/>
                </a:lnTo>
                <a:lnTo>
                  <a:pt x="110910" y="0"/>
                </a:lnTo>
                <a:lnTo>
                  <a:pt x="887283" y="0"/>
                </a:lnTo>
                <a:lnTo>
                  <a:pt x="930453" y="8716"/>
                </a:lnTo>
                <a:lnTo>
                  <a:pt x="965707" y="32486"/>
                </a:lnTo>
                <a:lnTo>
                  <a:pt x="989477" y="67740"/>
                </a:lnTo>
                <a:lnTo>
                  <a:pt x="998193" y="110910"/>
                </a:lnTo>
                <a:lnTo>
                  <a:pt x="998193" y="138887"/>
                </a:lnTo>
                <a:lnTo>
                  <a:pt x="593703" y="541409"/>
                </a:lnTo>
                <a:lnTo>
                  <a:pt x="558706" y="566617"/>
                </a:lnTo>
                <a:lnTo>
                  <a:pt x="518928" y="579220"/>
                </a:lnTo>
                <a:close/>
              </a:path>
            </a:pathLst>
          </a:custGeom>
          <a:solidFill>
            <a:srgbClr val="99AAB4"/>
          </a:solidFill>
        </p:spPr>
        <p:txBody>
          <a:bodyPr wrap="square" lIns="0" tIns="0" rIns="0" bIns="0" rtlCol="0"/>
          <a:lstStyle/>
          <a:p>
            <a:endParaRPr/>
          </a:p>
        </p:txBody>
      </p:sp>
      <p:sp>
        <p:nvSpPr>
          <p:cNvPr id="6" name="object 6"/>
          <p:cNvSpPr/>
          <p:nvPr/>
        </p:nvSpPr>
        <p:spPr>
          <a:xfrm>
            <a:off x="4700333" y="4100212"/>
            <a:ext cx="975994" cy="505459"/>
          </a:xfrm>
          <a:custGeom>
            <a:avLst/>
            <a:gdLst/>
            <a:ahLst/>
            <a:cxnLst/>
            <a:rect l="l" t="t" r="r" b="b"/>
            <a:pathLst>
              <a:path w="975995" h="505460">
                <a:moveTo>
                  <a:pt x="487863" y="505016"/>
                </a:moveTo>
                <a:lnTo>
                  <a:pt x="446119" y="496896"/>
                </a:lnTo>
                <a:lnTo>
                  <a:pt x="409425" y="472533"/>
                </a:lnTo>
                <a:lnTo>
                  <a:pt x="0" y="63080"/>
                </a:lnTo>
                <a:lnTo>
                  <a:pt x="16939" y="37537"/>
                </a:lnTo>
                <a:lnTo>
                  <a:pt x="40045" y="17596"/>
                </a:lnTo>
                <a:lnTo>
                  <a:pt x="68048" y="4627"/>
                </a:lnTo>
                <a:lnTo>
                  <a:pt x="99680" y="0"/>
                </a:lnTo>
                <a:lnTo>
                  <a:pt x="876053" y="0"/>
                </a:lnTo>
                <a:lnTo>
                  <a:pt x="907697" y="4627"/>
                </a:lnTo>
                <a:lnTo>
                  <a:pt x="935699" y="17596"/>
                </a:lnTo>
                <a:lnTo>
                  <a:pt x="958798" y="37537"/>
                </a:lnTo>
                <a:lnTo>
                  <a:pt x="975734" y="63080"/>
                </a:lnTo>
                <a:lnTo>
                  <a:pt x="566280" y="472533"/>
                </a:lnTo>
                <a:lnTo>
                  <a:pt x="529602" y="496896"/>
                </a:lnTo>
                <a:lnTo>
                  <a:pt x="487863" y="505016"/>
                </a:lnTo>
                <a:close/>
              </a:path>
            </a:pathLst>
          </a:custGeom>
          <a:solidFill>
            <a:srgbClr val="E1E7EC"/>
          </a:solidFill>
        </p:spPr>
        <p:txBody>
          <a:bodyPr wrap="square" lIns="0" tIns="0" rIns="0" bIns="0" rtlCol="0"/>
          <a:lstStyle/>
          <a:p>
            <a:endParaRPr/>
          </a:p>
        </p:txBody>
      </p:sp>
      <p:sp>
        <p:nvSpPr>
          <p:cNvPr id="7" name="object 7"/>
          <p:cNvSpPr/>
          <p:nvPr/>
        </p:nvSpPr>
        <p:spPr>
          <a:xfrm>
            <a:off x="4912030" y="3822936"/>
            <a:ext cx="548640" cy="471805"/>
          </a:xfrm>
          <a:custGeom>
            <a:avLst/>
            <a:gdLst/>
            <a:ahLst/>
            <a:cxnLst/>
            <a:rect l="l" t="t" r="r" b="b"/>
            <a:pathLst>
              <a:path w="548639" h="471804">
                <a:moveTo>
                  <a:pt x="387080" y="194093"/>
                </a:moveTo>
                <a:lnTo>
                  <a:pt x="165260" y="194093"/>
                </a:lnTo>
                <a:lnTo>
                  <a:pt x="165260" y="55455"/>
                </a:lnTo>
                <a:lnTo>
                  <a:pt x="169620" y="33876"/>
                </a:lnTo>
                <a:lnTo>
                  <a:pt x="181508" y="16248"/>
                </a:lnTo>
                <a:lnTo>
                  <a:pt x="199136" y="4360"/>
                </a:lnTo>
                <a:lnTo>
                  <a:pt x="220715" y="0"/>
                </a:lnTo>
                <a:lnTo>
                  <a:pt x="331625" y="0"/>
                </a:lnTo>
                <a:lnTo>
                  <a:pt x="353216" y="4360"/>
                </a:lnTo>
                <a:lnTo>
                  <a:pt x="370842" y="16248"/>
                </a:lnTo>
                <a:lnTo>
                  <a:pt x="382724" y="33876"/>
                </a:lnTo>
                <a:lnTo>
                  <a:pt x="387080" y="55455"/>
                </a:lnTo>
                <a:lnTo>
                  <a:pt x="387080" y="194093"/>
                </a:lnTo>
                <a:close/>
              </a:path>
              <a:path w="548639" h="471804">
                <a:moveTo>
                  <a:pt x="274298" y="471390"/>
                </a:moveTo>
                <a:lnTo>
                  <a:pt x="230697" y="453401"/>
                </a:lnTo>
                <a:lnTo>
                  <a:pt x="12674" y="235379"/>
                </a:lnTo>
                <a:lnTo>
                  <a:pt x="0" y="205742"/>
                </a:lnTo>
                <a:lnTo>
                  <a:pt x="10230" y="197171"/>
                </a:lnTo>
                <a:lnTo>
                  <a:pt x="30725" y="194093"/>
                </a:lnTo>
                <a:lnTo>
                  <a:pt x="517844" y="194093"/>
                </a:lnTo>
                <a:lnTo>
                  <a:pt x="538355" y="197171"/>
                </a:lnTo>
                <a:lnTo>
                  <a:pt x="548594" y="205742"/>
                </a:lnTo>
                <a:lnTo>
                  <a:pt x="547977" y="218810"/>
                </a:lnTo>
                <a:lnTo>
                  <a:pt x="535922" y="235379"/>
                </a:lnTo>
                <a:lnTo>
                  <a:pt x="317900" y="453401"/>
                </a:lnTo>
                <a:lnTo>
                  <a:pt x="297529" y="466893"/>
                </a:lnTo>
                <a:lnTo>
                  <a:pt x="274298" y="471390"/>
                </a:lnTo>
                <a:close/>
              </a:path>
            </a:pathLst>
          </a:custGeom>
          <a:solidFill>
            <a:srgbClr val="54ABED"/>
          </a:solidFill>
        </p:spPr>
        <p:txBody>
          <a:bodyPr wrap="square" lIns="0" tIns="0" rIns="0" bIns="0" rtlCol="0"/>
          <a:lstStyle/>
          <a:p>
            <a:endParaRPr/>
          </a:p>
        </p:txBody>
      </p:sp>
      <p:sp>
        <p:nvSpPr>
          <p:cNvPr id="8" name="object 8"/>
          <p:cNvSpPr/>
          <p:nvPr/>
        </p:nvSpPr>
        <p:spPr>
          <a:xfrm>
            <a:off x="4663590" y="5400681"/>
            <a:ext cx="1057275" cy="1057275"/>
          </a:xfrm>
          <a:custGeom>
            <a:avLst/>
            <a:gdLst/>
            <a:ahLst/>
            <a:cxnLst/>
            <a:rect l="l" t="t" r="r" b="b"/>
            <a:pathLst>
              <a:path w="1057275" h="1057275">
                <a:moveTo>
                  <a:pt x="938309" y="1057274"/>
                </a:moveTo>
                <a:lnTo>
                  <a:pt x="123149" y="1057274"/>
                </a:lnTo>
                <a:lnTo>
                  <a:pt x="120522" y="1056685"/>
                </a:lnTo>
                <a:lnTo>
                  <a:pt x="84162" y="1042659"/>
                </a:lnTo>
                <a:lnTo>
                  <a:pt x="52300" y="1020219"/>
                </a:lnTo>
                <a:lnTo>
                  <a:pt x="26833" y="990696"/>
                </a:lnTo>
                <a:lnTo>
                  <a:pt x="9302" y="955870"/>
                </a:lnTo>
                <a:lnTo>
                  <a:pt x="764" y="917845"/>
                </a:lnTo>
                <a:lnTo>
                  <a:pt x="0" y="159213"/>
                </a:lnTo>
                <a:lnTo>
                  <a:pt x="191" y="151396"/>
                </a:lnTo>
                <a:lnTo>
                  <a:pt x="6854" y="112999"/>
                </a:lnTo>
                <a:lnTo>
                  <a:pt x="22646" y="77371"/>
                </a:lnTo>
                <a:lnTo>
                  <a:pt x="46633" y="46633"/>
                </a:lnTo>
                <a:lnTo>
                  <a:pt x="77371" y="22646"/>
                </a:lnTo>
                <a:lnTo>
                  <a:pt x="112999" y="6853"/>
                </a:lnTo>
                <a:lnTo>
                  <a:pt x="151396" y="190"/>
                </a:lnTo>
                <a:lnTo>
                  <a:pt x="902251" y="0"/>
                </a:lnTo>
                <a:lnTo>
                  <a:pt x="910061" y="190"/>
                </a:lnTo>
                <a:lnTo>
                  <a:pt x="948458" y="6853"/>
                </a:lnTo>
                <a:lnTo>
                  <a:pt x="984086" y="22646"/>
                </a:lnTo>
                <a:lnTo>
                  <a:pt x="1014824" y="46633"/>
                </a:lnTo>
                <a:lnTo>
                  <a:pt x="1038811" y="77371"/>
                </a:lnTo>
                <a:lnTo>
                  <a:pt x="1054604" y="112999"/>
                </a:lnTo>
                <a:lnTo>
                  <a:pt x="1057274" y="123148"/>
                </a:lnTo>
                <a:lnTo>
                  <a:pt x="1057274" y="938309"/>
                </a:lnTo>
                <a:lnTo>
                  <a:pt x="1042659" y="977295"/>
                </a:lnTo>
                <a:lnTo>
                  <a:pt x="1020220" y="1009157"/>
                </a:lnTo>
                <a:lnTo>
                  <a:pt x="990696" y="1034625"/>
                </a:lnTo>
                <a:lnTo>
                  <a:pt x="955870" y="1052155"/>
                </a:lnTo>
                <a:lnTo>
                  <a:pt x="938309" y="1057274"/>
                </a:lnTo>
                <a:close/>
              </a:path>
            </a:pathLst>
          </a:custGeom>
          <a:solidFill>
            <a:srgbClr val="3B5898"/>
          </a:solidFill>
        </p:spPr>
        <p:txBody>
          <a:bodyPr wrap="square" lIns="0" tIns="0" rIns="0" bIns="0" rtlCol="0"/>
          <a:lstStyle/>
          <a:p>
            <a:endParaRPr/>
          </a:p>
        </p:txBody>
      </p:sp>
      <p:sp>
        <p:nvSpPr>
          <p:cNvPr id="9" name="object 9"/>
          <p:cNvSpPr/>
          <p:nvPr/>
        </p:nvSpPr>
        <p:spPr>
          <a:xfrm>
            <a:off x="4978711" y="5516777"/>
            <a:ext cx="431800" cy="829310"/>
          </a:xfrm>
          <a:custGeom>
            <a:avLst/>
            <a:gdLst/>
            <a:ahLst/>
            <a:cxnLst/>
            <a:rect l="l" t="t" r="r" b="b"/>
            <a:pathLst>
              <a:path w="431800" h="829310">
                <a:moveTo>
                  <a:pt x="279876" y="829264"/>
                </a:moveTo>
                <a:lnTo>
                  <a:pt x="128536" y="829264"/>
                </a:lnTo>
                <a:lnTo>
                  <a:pt x="128536" y="194877"/>
                </a:lnTo>
                <a:lnTo>
                  <a:pt x="133111" y="144263"/>
                </a:lnTo>
                <a:lnTo>
                  <a:pt x="146354" y="100938"/>
                </a:lnTo>
                <a:lnTo>
                  <a:pt x="167539" y="65083"/>
                </a:lnTo>
                <a:lnTo>
                  <a:pt x="195940" y="36881"/>
                </a:lnTo>
                <a:lnTo>
                  <a:pt x="230834" y="16512"/>
                </a:lnTo>
                <a:lnTo>
                  <a:pt x="271493" y="4158"/>
                </a:lnTo>
                <a:lnTo>
                  <a:pt x="317193" y="0"/>
                </a:lnTo>
                <a:lnTo>
                  <a:pt x="355709" y="680"/>
                </a:lnTo>
                <a:lnTo>
                  <a:pt x="388976" y="2332"/>
                </a:lnTo>
                <a:lnTo>
                  <a:pt x="414859" y="4373"/>
                </a:lnTo>
                <a:lnTo>
                  <a:pt x="431217" y="6219"/>
                </a:lnTo>
                <a:lnTo>
                  <a:pt x="431217" y="136828"/>
                </a:lnTo>
                <a:lnTo>
                  <a:pt x="352437" y="136828"/>
                </a:lnTo>
                <a:lnTo>
                  <a:pt x="315736" y="142043"/>
                </a:lnTo>
                <a:lnTo>
                  <a:pt x="293611" y="156782"/>
                </a:lnTo>
                <a:lnTo>
                  <a:pt x="282759" y="179684"/>
                </a:lnTo>
                <a:lnTo>
                  <a:pt x="279876" y="209389"/>
                </a:lnTo>
                <a:lnTo>
                  <a:pt x="279876" y="829264"/>
                </a:lnTo>
                <a:close/>
              </a:path>
              <a:path w="431800" h="829310">
                <a:moveTo>
                  <a:pt x="128536" y="451949"/>
                </a:moveTo>
                <a:lnTo>
                  <a:pt x="0" y="451949"/>
                </a:lnTo>
                <a:lnTo>
                  <a:pt x="0" y="302681"/>
                </a:lnTo>
                <a:lnTo>
                  <a:pt x="128536" y="302681"/>
                </a:lnTo>
                <a:lnTo>
                  <a:pt x="128536" y="451949"/>
                </a:lnTo>
                <a:close/>
              </a:path>
              <a:path w="431800" h="829310">
                <a:moveTo>
                  <a:pt x="406339" y="451949"/>
                </a:moveTo>
                <a:lnTo>
                  <a:pt x="279876" y="451949"/>
                </a:lnTo>
                <a:lnTo>
                  <a:pt x="279876" y="302681"/>
                </a:lnTo>
                <a:lnTo>
                  <a:pt x="424998" y="302681"/>
                </a:lnTo>
                <a:lnTo>
                  <a:pt x="406339" y="451949"/>
                </a:lnTo>
                <a:close/>
              </a:path>
            </a:pathLst>
          </a:custGeom>
          <a:solidFill>
            <a:srgbClr val="FFFFFF"/>
          </a:solidFill>
        </p:spPr>
        <p:txBody>
          <a:bodyPr wrap="square" lIns="0" tIns="0" rIns="0" bIns="0" rtlCol="0"/>
          <a:lstStyle/>
          <a:p>
            <a:endParaRPr/>
          </a:p>
        </p:txBody>
      </p:sp>
      <p:sp>
        <p:nvSpPr>
          <p:cNvPr id="10" name="object 10"/>
          <p:cNvSpPr/>
          <p:nvPr/>
        </p:nvSpPr>
        <p:spPr>
          <a:xfrm>
            <a:off x="4643132" y="6880925"/>
            <a:ext cx="1095374" cy="1095374"/>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4574535" y="8308706"/>
            <a:ext cx="1314450" cy="923925"/>
          </a:xfrm>
          <a:custGeom>
            <a:avLst/>
            <a:gdLst/>
            <a:ahLst/>
            <a:cxnLst/>
            <a:rect l="l" t="t" r="r" b="b"/>
            <a:pathLst>
              <a:path w="1314450" h="923925">
                <a:moveTo>
                  <a:pt x="705265" y="923452"/>
                </a:moveTo>
                <a:lnTo>
                  <a:pt x="636186" y="923452"/>
                </a:lnTo>
                <a:lnTo>
                  <a:pt x="474416" y="920863"/>
                </a:lnTo>
                <a:lnTo>
                  <a:pt x="325319" y="916782"/>
                </a:lnTo>
                <a:lnTo>
                  <a:pt x="210830" y="910482"/>
                </a:lnTo>
                <a:lnTo>
                  <a:pt x="146026" y="899940"/>
                </a:lnTo>
                <a:lnTo>
                  <a:pt x="105302" y="884376"/>
                </a:lnTo>
                <a:lnTo>
                  <a:pt x="65545" y="854300"/>
                </a:lnTo>
                <a:lnTo>
                  <a:pt x="40703" y="817117"/>
                </a:lnTo>
                <a:lnTo>
                  <a:pt x="24547" y="774173"/>
                </a:lnTo>
                <a:lnTo>
                  <a:pt x="13160" y="723937"/>
                </a:lnTo>
                <a:lnTo>
                  <a:pt x="6577" y="657502"/>
                </a:lnTo>
                <a:lnTo>
                  <a:pt x="2056" y="589482"/>
                </a:lnTo>
                <a:lnTo>
                  <a:pt x="0" y="511423"/>
                </a:lnTo>
                <a:lnTo>
                  <a:pt x="0" y="411786"/>
                </a:lnTo>
                <a:lnTo>
                  <a:pt x="2056" y="333727"/>
                </a:lnTo>
                <a:lnTo>
                  <a:pt x="6580" y="265659"/>
                </a:lnTo>
                <a:lnTo>
                  <a:pt x="11104" y="217526"/>
                </a:lnTo>
                <a:lnTo>
                  <a:pt x="24547" y="149036"/>
                </a:lnTo>
                <a:lnTo>
                  <a:pt x="40703" y="106092"/>
                </a:lnTo>
                <a:lnTo>
                  <a:pt x="65545" y="68909"/>
                </a:lnTo>
                <a:lnTo>
                  <a:pt x="103679" y="38570"/>
                </a:lnTo>
                <a:lnTo>
                  <a:pt x="140687" y="22610"/>
                </a:lnTo>
                <a:lnTo>
                  <a:pt x="197540" y="13241"/>
                </a:lnTo>
                <a:lnTo>
                  <a:pt x="347433" y="5586"/>
                </a:lnTo>
                <a:lnTo>
                  <a:pt x="497302" y="1655"/>
                </a:lnTo>
                <a:lnTo>
                  <a:pt x="659198" y="0"/>
                </a:lnTo>
                <a:lnTo>
                  <a:pt x="820579" y="1655"/>
                </a:lnTo>
                <a:lnTo>
                  <a:pt x="970448" y="5586"/>
                </a:lnTo>
                <a:lnTo>
                  <a:pt x="1120341" y="13241"/>
                </a:lnTo>
                <a:lnTo>
                  <a:pt x="1177194" y="22610"/>
                </a:lnTo>
                <a:lnTo>
                  <a:pt x="1214202" y="38570"/>
                </a:lnTo>
                <a:lnTo>
                  <a:pt x="1252336" y="68909"/>
                </a:lnTo>
                <a:lnTo>
                  <a:pt x="1277177" y="106092"/>
                </a:lnTo>
                <a:lnTo>
                  <a:pt x="1293334" y="149036"/>
                </a:lnTo>
                <a:lnTo>
                  <a:pt x="1304721" y="199272"/>
                </a:lnTo>
                <a:lnTo>
                  <a:pt x="1311067" y="263168"/>
                </a:lnTo>
                <a:lnTo>
                  <a:pt x="522817" y="263168"/>
                </a:lnTo>
                <a:lnTo>
                  <a:pt x="522817" y="632143"/>
                </a:lnTo>
                <a:lnTo>
                  <a:pt x="1312986" y="632143"/>
                </a:lnTo>
                <a:lnTo>
                  <a:pt x="1311296" y="657550"/>
                </a:lnTo>
                <a:lnTo>
                  <a:pt x="1306775" y="705683"/>
                </a:lnTo>
                <a:lnTo>
                  <a:pt x="1293334" y="774173"/>
                </a:lnTo>
                <a:lnTo>
                  <a:pt x="1277177" y="817117"/>
                </a:lnTo>
                <a:lnTo>
                  <a:pt x="1252336" y="854300"/>
                </a:lnTo>
                <a:lnTo>
                  <a:pt x="1214220" y="884639"/>
                </a:lnTo>
                <a:lnTo>
                  <a:pt x="1177242" y="900599"/>
                </a:lnTo>
                <a:lnTo>
                  <a:pt x="1120341" y="909968"/>
                </a:lnTo>
                <a:lnTo>
                  <a:pt x="970408" y="917758"/>
                </a:lnTo>
                <a:lnTo>
                  <a:pt x="820450" y="921860"/>
                </a:lnTo>
                <a:lnTo>
                  <a:pt x="705265" y="923452"/>
                </a:lnTo>
                <a:close/>
              </a:path>
              <a:path w="1314450" h="923925">
                <a:moveTo>
                  <a:pt x="1312986" y="632143"/>
                </a:moveTo>
                <a:lnTo>
                  <a:pt x="522817" y="632143"/>
                </a:lnTo>
                <a:lnTo>
                  <a:pt x="878931" y="448298"/>
                </a:lnTo>
                <a:lnTo>
                  <a:pt x="522817" y="263168"/>
                </a:lnTo>
                <a:lnTo>
                  <a:pt x="1311067" y="263168"/>
                </a:lnTo>
                <a:lnTo>
                  <a:pt x="1311301" y="265659"/>
                </a:lnTo>
                <a:lnTo>
                  <a:pt x="1314450" y="313032"/>
                </a:lnTo>
                <a:lnTo>
                  <a:pt x="1314450" y="610124"/>
                </a:lnTo>
                <a:lnTo>
                  <a:pt x="1312986" y="632143"/>
                </a:lnTo>
                <a:close/>
              </a:path>
            </a:pathLst>
          </a:custGeom>
          <a:solidFill>
            <a:srgbClr val="E81C00"/>
          </a:solidFill>
        </p:spPr>
        <p:txBody>
          <a:bodyPr wrap="square" lIns="0" tIns="0" rIns="0" bIns="0" rtlCol="0"/>
          <a:lstStyle/>
          <a:p>
            <a:endParaRPr/>
          </a:p>
        </p:txBody>
      </p:sp>
      <p:sp>
        <p:nvSpPr>
          <p:cNvPr id="12" name="object 12"/>
          <p:cNvSpPr/>
          <p:nvPr/>
        </p:nvSpPr>
        <p:spPr>
          <a:xfrm>
            <a:off x="5097353" y="8571875"/>
            <a:ext cx="356235" cy="369570"/>
          </a:xfrm>
          <a:custGeom>
            <a:avLst/>
            <a:gdLst/>
            <a:ahLst/>
            <a:cxnLst/>
            <a:rect l="l" t="t" r="r" b="b"/>
            <a:pathLst>
              <a:path w="356235" h="369570">
                <a:moveTo>
                  <a:pt x="0" y="368975"/>
                </a:moveTo>
                <a:lnTo>
                  <a:pt x="0" y="0"/>
                </a:lnTo>
                <a:lnTo>
                  <a:pt x="356114" y="185130"/>
                </a:lnTo>
                <a:lnTo>
                  <a:pt x="0" y="368975"/>
                </a:lnTo>
                <a:close/>
              </a:path>
            </a:pathLst>
          </a:custGeom>
          <a:solidFill>
            <a:srgbClr val="FFFFFF"/>
          </a:solidFill>
        </p:spPr>
        <p:txBody>
          <a:bodyPr wrap="square" lIns="0" tIns="0" rIns="0" bIns="0" rtlCol="0"/>
          <a:lstStyle/>
          <a:p>
            <a:endParaRPr/>
          </a:p>
        </p:txBody>
      </p:sp>
      <p:sp>
        <p:nvSpPr>
          <p:cNvPr id="13" name="object 13"/>
          <p:cNvSpPr txBox="1">
            <a:spLocks noGrp="1"/>
          </p:cNvSpPr>
          <p:nvPr>
            <p:ph type="title"/>
          </p:nvPr>
        </p:nvSpPr>
        <p:spPr>
          <a:xfrm>
            <a:off x="4431944" y="451876"/>
            <a:ext cx="9115425" cy="787400"/>
          </a:xfrm>
          <a:prstGeom prst="rect">
            <a:avLst/>
          </a:prstGeom>
        </p:spPr>
        <p:txBody>
          <a:bodyPr vert="horz" wrap="square" lIns="0" tIns="12700" rIns="0" bIns="0" rtlCol="0">
            <a:spAutoFit/>
          </a:bodyPr>
          <a:lstStyle/>
          <a:p>
            <a:pPr marL="12700">
              <a:lnSpc>
                <a:spcPct val="100000"/>
              </a:lnSpc>
              <a:spcBef>
                <a:spcPts val="100"/>
              </a:spcBef>
            </a:pPr>
            <a:r>
              <a:rPr spc="-140" dirty="0"/>
              <a:t>YOU </a:t>
            </a:r>
            <a:r>
              <a:rPr spc="-345" dirty="0"/>
              <a:t>CAN </a:t>
            </a:r>
            <a:r>
              <a:rPr spc="-185" dirty="0"/>
              <a:t>REACH </a:t>
            </a:r>
            <a:r>
              <a:rPr spc="-170" dirty="0"/>
              <a:t>OUT </a:t>
            </a:r>
            <a:r>
              <a:rPr spc="-204" dirty="0"/>
              <a:t>TO</a:t>
            </a:r>
            <a:r>
              <a:rPr spc="160" dirty="0"/>
              <a:t> </a:t>
            </a:r>
            <a:r>
              <a:rPr spc="-60" dirty="0"/>
              <a:t>US:</a:t>
            </a:r>
          </a:p>
        </p:txBody>
      </p:sp>
      <p:sp>
        <p:nvSpPr>
          <p:cNvPr id="14" name="object 14"/>
          <p:cNvSpPr txBox="1"/>
          <p:nvPr/>
        </p:nvSpPr>
        <p:spPr>
          <a:xfrm>
            <a:off x="6854944" y="2350988"/>
            <a:ext cx="8115934" cy="6699250"/>
          </a:xfrm>
          <a:prstGeom prst="rect">
            <a:avLst/>
          </a:prstGeom>
        </p:spPr>
        <p:txBody>
          <a:bodyPr vert="horz" wrap="square" lIns="0" tIns="16510" rIns="0" bIns="0" rtlCol="0">
            <a:spAutoFit/>
          </a:bodyPr>
          <a:lstStyle/>
          <a:p>
            <a:pPr marL="20955">
              <a:lnSpc>
                <a:spcPct val="100000"/>
              </a:lnSpc>
              <a:spcBef>
                <a:spcPts val="130"/>
              </a:spcBef>
            </a:pPr>
            <a:r>
              <a:rPr sz="3850" b="1" spc="55" dirty="0">
                <a:latin typeface="Palatino Linotype"/>
                <a:cs typeface="Palatino Linotype"/>
                <a:hlinkClick r:id="rId4"/>
              </a:rPr>
              <a:t>www.bhutanyouth.org</a:t>
            </a:r>
            <a:endParaRPr sz="3850">
              <a:latin typeface="Palatino Linotype"/>
              <a:cs typeface="Palatino Linotype"/>
            </a:endParaRPr>
          </a:p>
          <a:p>
            <a:pPr>
              <a:lnSpc>
                <a:spcPct val="100000"/>
              </a:lnSpc>
            </a:pPr>
            <a:endParaRPr sz="4900">
              <a:latin typeface="Times New Roman"/>
              <a:cs typeface="Times New Roman"/>
            </a:endParaRPr>
          </a:p>
          <a:p>
            <a:pPr marL="105410">
              <a:lnSpc>
                <a:spcPct val="100000"/>
              </a:lnSpc>
              <a:spcBef>
                <a:spcPts val="3550"/>
              </a:spcBef>
            </a:pPr>
            <a:r>
              <a:rPr sz="3850" b="1" spc="45" dirty="0">
                <a:latin typeface="Palatino Linotype"/>
                <a:cs typeface="Palatino Linotype"/>
              </a:rPr>
              <a:t>Email </a:t>
            </a:r>
            <a:r>
              <a:rPr sz="3850" b="1" spc="105" dirty="0">
                <a:latin typeface="Palatino Linotype"/>
                <a:cs typeface="Palatino Linotype"/>
              </a:rPr>
              <a:t>us </a:t>
            </a:r>
            <a:r>
              <a:rPr sz="3850" b="1" spc="210" dirty="0">
                <a:latin typeface="Palatino Linotype"/>
                <a:cs typeface="Palatino Linotype"/>
              </a:rPr>
              <a:t>at</a:t>
            </a:r>
            <a:r>
              <a:rPr sz="3850" b="1" spc="-45" dirty="0">
                <a:latin typeface="Palatino Linotype"/>
                <a:cs typeface="Palatino Linotype"/>
              </a:rPr>
              <a:t> </a:t>
            </a:r>
            <a:r>
              <a:rPr sz="3850" b="1" spc="90" dirty="0">
                <a:latin typeface="Palatino Linotype"/>
                <a:cs typeface="Palatino Linotype"/>
                <a:hlinkClick r:id="rId5"/>
              </a:rPr>
              <a:t>info@bhutanyouth.org</a:t>
            </a:r>
            <a:endParaRPr sz="3850">
              <a:latin typeface="Palatino Linotype"/>
              <a:cs typeface="Palatino Linotype"/>
            </a:endParaRPr>
          </a:p>
          <a:p>
            <a:pPr>
              <a:lnSpc>
                <a:spcPct val="100000"/>
              </a:lnSpc>
              <a:spcBef>
                <a:spcPts val="35"/>
              </a:spcBef>
            </a:pPr>
            <a:endParaRPr sz="6500">
              <a:latin typeface="Times New Roman"/>
              <a:cs typeface="Times New Roman"/>
            </a:endParaRPr>
          </a:p>
          <a:p>
            <a:pPr marL="12700">
              <a:lnSpc>
                <a:spcPct val="100000"/>
              </a:lnSpc>
            </a:pPr>
            <a:r>
              <a:rPr sz="3750" b="1" spc="105" dirty="0">
                <a:latin typeface="Palatino Linotype"/>
                <a:cs typeface="Palatino Linotype"/>
              </a:rPr>
              <a:t>Bhutan </a:t>
            </a:r>
            <a:r>
              <a:rPr sz="3750" b="1" spc="95" dirty="0">
                <a:latin typeface="Palatino Linotype"/>
                <a:cs typeface="Palatino Linotype"/>
              </a:rPr>
              <a:t>Youth </a:t>
            </a:r>
            <a:r>
              <a:rPr sz="3750" b="1" spc="60" dirty="0">
                <a:latin typeface="Palatino Linotype"/>
                <a:cs typeface="Palatino Linotype"/>
              </a:rPr>
              <a:t>Development</a:t>
            </a:r>
            <a:r>
              <a:rPr sz="3750" b="1" spc="-60" dirty="0">
                <a:latin typeface="Palatino Linotype"/>
                <a:cs typeface="Palatino Linotype"/>
              </a:rPr>
              <a:t> </a:t>
            </a:r>
            <a:r>
              <a:rPr sz="3750" b="1" spc="45" dirty="0">
                <a:latin typeface="Palatino Linotype"/>
                <a:cs typeface="Palatino Linotype"/>
              </a:rPr>
              <a:t>Fund</a:t>
            </a:r>
            <a:endParaRPr sz="3750">
              <a:latin typeface="Palatino Linotype"/>
              <a:cs typeface="Palatino Linotype"/>
            </a:endParaRPr>
          </a:p>
          <a:p>
            <a:pPr>
              <a:lnSpc>
                <a:spcPct val="100000"/>
              </a:lnSpc>
            </a:pPr>
            <a:endParaRPr sz="6350">
              <a:latin typeface="Times New Roman"/>
              <a:cs typeface="Times New Roman"/>
            </a:endParaRPr>
          </a:p>
          <a:p>
            <a:pPr marL="1713864">
              <a:lnSpc>
                <a:spcPct val="100000"/>
              </a:lnSpc>
            </a:pPr>
            <a:r>
              <a:rPr sz="3850" b="1" spc="180" dirty="0">
                <a:latin typeface="Palatino Linotype"/>
                <a:cs typeface="Palatino Linotype"/>
              </a:rPr>
              <a:t>ydf_Bhutan</a:t>
            </a:r>
            <a:endParaRPr sz="3850">
              <a:latin typeface="Palatino Linotype"/>
              <a:cs typeface="Palatino Linotype"/>
            </a:endParaRPr>
          </a:p>
          <a:p>
            <a:pPr>
              <a:lnSpc>
                <a:spcPct val="100000"/>
              </a:lnSpc>
              <a:spcBef>
                <a:spcPts val="20"/>
              </a:spcBef>
            </a:pPr>
            <a:endParaRPr sz="4900">
              <a:latin typeface="Times New Roman"/>
              <a:cs typeface="Times New Roman"/>
            </a:endParaRPr>
          </a:p>
          <a:p>
            <a:pPr marL="12700">
              <a:lnSpc>
                <a:spcPct val="100000"/>
              </a:lnSpc>
            </a:pPr>
            <a:r>
              <a:rPr sz="3750" b="1" spc="105" dirty="0">
                <a:latin typeface="Palatino Linotype"/>
                <a:cs typeface="Palatino Linotype"/>
              </a:rPr>
              <a:t>Bhutan </a:t>
            </a:r>
            <a:r>
              <a:rPr sz="3750" b="1" spc="95" dirty="0">
                <a:latin typeface="Palatino Linotype"/>
                <a:cs typeface="Palatino Linotype"/>
              </a:rPr>
              <a:t>Youth </a:t>
            </a:r>
            <a:r>
              <a:rPr sz="3750" b="1" spc="60" dirty="0">
                <a:latin typeface="Palatino Linotype"/>
                <a:cs typeface="Palatino Linotype"/>
              </a:rPr>
              <a:t>Development</a:t>
            </a:r>
            <a:r>
              <a:rPr sz="3750" b="1" spc="-60" dirty="0">
                <a:latin typeface="Palatino Linotype"/>
                <a:cs typeface="Palatino Linotype"/>
              </a:rPr>
              <a:t> </a:t>
            </a:r>
            <a:r>
              <a:rPr sz="3750" b="1" spc="45" dirty="0">
                <a:latin typeface="Palatino Linotype"/>
                <a:cs typeface="Palatino Linotype"/>
              </a:rPr>
              <a:t>Fund</a:t>
            </a:r>
            <a:endParaRPr sz="3750">
              <a:latin typeface="Palatino Linotype"/>
              <a:cs typeface="Palatino Linotype"/>
            </a:endParaRPr>
          </a:p>
        </p:txBody>
      </p:sp>
    </p:spTree>
    <p:extLst>
      <p:ext uri="{BB962C8B-B14F-4D97-AF65-F5344CB8AC3E}">
        <p14:creationId xmlns:p14="http://schemas.microsoft.com/office/powerpoint/2010/main" val="231016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lang="en-US" spc="-225" dirty="0"/>
              <a:t>THANK YOU </a:t>
            </a:r>
            <a:r>
              <a:rPr dirty="0"/>
              <a:t> </a:t>
            </a:r>
            <a:r>
              <a:rPr spc="-225" dirty="0"/>
              <a:t>LA!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65D90-A480-B747-99AA-CE7FDCDF6737}"/>
              </a:ext>
            </a:extLst>
          </p:cNvPr>
          <p:cNvSpPr>
            <a:spLocks noGrp="1"/>
          </p:cNvSpPr>
          <p:nvPr>
            <p:ph type="title"/>
          </p:nvPr>
        </p:nvSpPr>
        <p:spPr>
          <a:xfrm>
            <a:off x="2450706" y="596573"/>
            <a:ext cx="13386588" cy="1150727"/>
          </a:xfrm>
        </p:spPr>
        <p:txBody>
          <a:bodyPr>
            <a:normAutofit/>
          </a:bodyPr>
          <a:lstStyle/>
          <a:p>
            <a:pPr algn="ctr"/>
            <a:r>
              <a:rPr lang="en-BT" b="1" dirty="0">
                <a:latin typeface="Perpetua" panose="02020502060401020303" pitchFamily="18" charset="77"/>
              </a:rPr>
              <a:t>BACKGROUND</a:t>
            </a:r>
          </a:p>
        </p:txBody>
      </p:sp>
      <p:sp>
        <p:nvSpPr>
          <p:cNvPr id="3" name="Content Placeholder 2">
            <a:extLst>
              <a:ext uri="{FF2B5EF4-FFF2-40B4-BE49-F238E27FC236}">
                <a16:creationId xmlns:a16="http://schemas.microsoft.com/office/drawing/2014/main" id="{216B28F9-6433-624F-BE5F-26BDF8FF1954}"/>
              </a:ext>
            </a:extLst>
          </p:cNvPr>
          <p:cNvSpPr>
            <a:spLocks noGrp="1"/>
          </p:cNvSpPr>
          <p:nvPr>
            <p:ph idx="1"/>
          </p:nvPr>
        </p:nvSpPr>
        <p:spPr>
          <a:xfrm>
            <a:off x="677120" y="1943100"/>
            <a:ext cx="17077480" cy="7620000"/>
          </a:xfrm>
        </p:spPr>
        <p:txBody>
          <a:bodyPr>
            <a:normAutofit/>
          </a:bodyPr>
          <a:lstStyle/>
          <a:p>
            <a:pPr algn="just"/>
            <a:endParaRPr lang="en-GB" sz="3600" dirty="0">
              <a:latin typeface="Times New Roman" panose="02020603050405020304" pitchFamily="18" charset="0"/>
              <a:cs typeface="Times New Roman" panose="02020603050405020304" pitchFamily="18" charset="0"/>
            </a:endParaRPr>
          </a:p>
          <a:p>
            <a:pPr algn="just"/>
            <a:r>
              <a:rPr lang="en-GB" sz="3600" dirty="0">
                <a:latin typeface="Times New Roman" panose="02020603050405020304" pitchFamily="18" charset="0"/>
                <a:cs typeface="Times New Roman" panose="02020603050405020304" pitchFamily="18" charset="0"/>
              </a:rPr>
              <a:t>The YDF initiated the Golden Youth Award in 2005 to commemorate the 50</a:t>
            </a:r>
            <a:r>
              <a:rPr lang="en-GB" sz="3600" baseline="30000" dirty="0">
                <a:latin typeface="Times New Roman" panose="02020603050405020304" pitchFamily="18" charset="0"/>
                <a:cs typeface="Times New Roman" panose="02020603050405020304" pitchFamily="18" charset="0"/>
              </a:rPr>
              <a:t>th</a:t>
            </a:r>
            <a:r>
              <a:rPr lang="en-GB" sz="3600" dirty="0">
                <a:latin typeface="Times New Roman" panose="02020603050405020304" pitchFamily="18" charset="0"/>
                <a:cs typeface="Times New Roman" panose="02020603050405020304" pitchFamily="18" charset="0"/>
              </a:rPr>
              <a:t> Birth anniversary of His Majesty the 4</a:t>
            </a:r>
            <a:r>
              <a:rPr lang="en-GB" sz="3600" baseline="30000" dirty="0">
                <a:latin typeface="Times New Roman" panose="02020603050405020304" pitchFamily="18" charset="0"/>
                <a:cs typeface="Times New Roman" panose="02020603050405020304" pitchFamily="18" charset="0"/>
              </a:rPr>
              <a:t>th</a:t>
            </a:r>
            <a:r>
              <a:rPr lang="en-GB" sz="3600" dirty="0">
                <a:latin typeface="Times New Roman" panose="02020603050405020304" pitchFamily="18" charset="0"/>
                <a:cs typeface="Times New Roman" panose="02020603050405020304" pitchFamily="18" charset="0"/>
              </a:rPr>
              <a:t> Druk </a:t>
            </a:r>
            <a:r>
              <a:rPr lang="en-GB" sz="3600" dirty="0" err="1">
                <a:latin typeface="Times New Roman" panose="02020603050405020304" pitchFamily="18" charset="0"/>
                <a:cs typeface="Times New Roman" panose="02020603050405020304" pitchFamily="18" charset="0"/>
              </a:rPr>
              <a:t>Gyalpo</a:t>
            </a:r>
            <a:r>
              <a:rPr lang="en-GB" sz="3600" dirty="0">
                <a:latin typeface="Times New Roman" panose="02020603050405020304" pitchFamily="18" charset="0"/>
                <a:cs typeface="Times New Roman" panose="02020603050405020304" pitchFamily="18" charset="0"/>
              </a:rPr>
              <a:t> Jigme </a:t>
            </a:r>
            <a:r>
              <a:rPr lang="en-GB" sz="3600" dirty="0" err="1">
                <a:latin typeface="Times New Roman" panose="02020603050405020304" pitchFamily="18" charset="0"/>
                <a:cs typeface="Times New Roman" panose="02020603050405020304" pitchFamily="18" charset="0"/>
              </a:rPr>
              <a:t>Singye</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Wangchuck</a:t>
            </a:r>
            <a:r>
              <a:rPr lang="en-GB" sz="3600" dirty="0">
                <a:latin typeface="Times New Roman" panose="02020603050405020304" pitchFamily="18" charset="0"/>
                <a:cs typeface="Times New Roman" panose="02020603050405020304" pitchFamily="18" charset="0"/>
              </a:rPr>
              <a:t>, with the aim to motivate and reward outstanding youth portraying excellence in academics, sports, cultural activities, leadership, social contributions, and exceptional talents.</a:t>
            </a:r>
          </a:p>
          <a:p>
            <a:pPr algn="just"/>
            <a:endParaRPr lang="en-BT" sz="3600" dirty="0">
              <a:latin typeface="Times New Roman" panose="02020603050405020304" pitchFamily="18" charset="0"/>
              <a:cs typeface="Times New Roman" panose="02020603050405020304" pitchFamily="18" charset="0"/>
            </a:endParaRPr>
          </a:p>
          <a:p>
            <a:pPr algn="just"/>
            <a:r>
              <a:rPr lang="en-GB" sz="3600" dirty="0">
                <a:latin typeface="Times New Roman" panose="02020603050405020304" pitchFamily="18" charset="0"/>
                <a:cs typeface="Times New Roman" panose="02020603050405020304" pitchFamily="18" charset="0"/>
              </a:rPr>
              <a:t>Every year one student from class 10 is awarded the title of “Golden Youth of the year” after a series of local and national competitions. The final selection is done in the capital where 80 students from the 20 Dzongkhags come together to participate and compete in the “Golden Youth Camp”.</a:t>
            </a:r>
          </a:p>
          <a:p>
            <a:pPr algn="just"/>
            <a:r>
              <a:rPr lang="en-GB" sz="3600" dirty="0">
                <a:latin typeface="Times New Roman" panose="02020603050405020304" pitchFamily="18" charset="0"/>
                <a:cs typeface="Times New Roman" panose="02020603050405020304" pitchFamily="18" charset="0"/>
              </a:rPr>
              <a:t> </a:t>
            </a:r>
          </a:p>
          <a:p>
            <a:pPr algn="just"/>
            <a:r>
              <a:rPr lang="en-GB" sz="3600" b="1" dirty="0">
                <a:latin typeface="Times New Roman" panose="02020603050405020304" pitchFamily="18" charset="0"/>
                <a:cs typeface="Times New Roman" panose="02020603050405020304" pitchFamily="18" charset="0"/>
              </a:rPr>
              <a:t>The Golden Youth Award title holder is provided a scholarship by the Bhutan Youth Development Fund. </a:t>
            </a:r>
            <a:endParaRPr lang="en-BT" sz="3600" b="1" dirty="0">
              <a:latin typeface="Times New Roman" panose="02020603050405020304" pitchFamily="18" charset="0"/>
              <a:cs typeface="Times New Roman" panose="02020603050405020304" pitchFamily="18" charset="0"/>
            </a:endParaRPr>
          </a:p>
          <a:p>
            <a:endParaRPr lang="en-BT" sz="3000" dirty="0"/>
          </a:p>
        </p:txBody>
      </p:sp>
    </p:spTree>
    <p:extLst>
      <p:ext uri="{BB962C8B-B14F-4D97-AF65-F5344CB8AC3E}">
        <p14:creationId xmlns:p14="http://schemas.microsoft.com/office/powerpoint/2010/main" val="2554539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B1189-C2A9-E941-91C6-2176B3A1E1BE}"/>
              </a:ext>
            </a:extLst>
          </p:cNvPr>
          <p:cNvSpPr>
            <a:spLocks noGrp="1"/>
          </p:cNvSpPr>
          <p:nvPr>
            <p:ph type="title"/>
          </p:nvPr>
        </p:nvSpPr>
        <p:spPr>
          <a:xfrm>
            <a:off x="6019800" y="876300"/>
            <a:ext cx="5527763" cy="787400"/>
          </a:xfrm>
        </p:spPr>
        <p:txBody>
          <a:bodyPr/>
          <a:lstStyle/>
          <a:p>
            <a:pPr algn="ctr"/>
            <a:r>
              <a:rPr lang="en-BT" b="1" dirty="0">
                <a:latin typeface="Times New Roman" panose="02020603050405020304" pitchFamily="18" charset="0"/>
                <a:cs typeface="Times New Roman" panose="02020603050405020304" pitchFamily="18" charset="0"/>
              </a:rPr>
              <a:t>RATIONALE </a:t>
            </a:r>
          </a:p>
        </p:txBody>
      </p:sp>
      <p:sp>
        <p:nvSpPr>
          <p:cNvPr id="3" name="Content Placeholder 2">
            <a:extLst>
              <a:ext uri="{FF2B5EF4-FFF2-40B4-BE49-F238E27FC236}">
                <a16:creationId xmlns:a16="http://schemas.microsoft.com/office/drawing/2014/main" id="{6ECDAD45-461B-5B49-AA31-712038E39056}"/>
              </a:ext>
            </a:extLst>
          </p:cNvPr>
          <p:cNvSpPr>
            <a:spLocks noGrp="1"/>
          </p:cNvSpPr>
          <p:nvPr>
            <p:ph idx="1"/>
          </p:nvPr>
        </p:nvSpPr>
        <p:spPr>
          <a:xfrm>
            <a:off x="1257300" y="2933699"/>
            <a:ext cx="15773400" cy="5555367"/>
          </a:xfrm>
        </p:spPr>
        <p:txBody>
          <a:bodyPr/>
          <a:lstStyle/>
          <a:p>
            <a:pPr algn="just"/>
            <a:r>
              <a:rPr lang="en-US" sz="2800" dirty="0">
                <a:latin typeface="Times New Roman" panose="02020603050405020304" pitchFamily="18" charset="0"/>
                <a:cs typeface="Times New Roman" panose="02020603050405020304" pitchFamily="18" charset="0"/>
              </a:rPr>
              <a:t>As Bhutan’s leading youth NGO, we are working to ensure that all youth have equal access to education, meaningful employment and opportunities to develop their potential. </a:t>
            </a:r>
            <a:r>
              <a:rPr lang="en-GB" sz="2800" dirty="0">
                <a:latin typeface="Times New Roman" panose="02020603050405020304" pitchFamily="18" charset="0"/>
                <a:cs typeface="Times New Roman" panose="02020603050405020304" pitchFamily="18" charset="0"/>
              </a:rPr>
              <a:t>The Golden Youth Award is one of the flagship programs of the Bhutan Youth Development Fund and the only award for young outstanding youth in the Country. </a:t>
            </a:r>
          </a:p>
          <a:p>
            <a:pPr algn="just"/>
            <a:endParaRPr lang="en-GB"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The award will be given to the youth for outstanding achievement not only in academics but also in categories such as sports, art, leadership, culture and social engagement. The Golden Youth Award winner receives the most prestigious scholarships under the YDF. </a:t>
            </a:r>
            <a:r>
              <a:rPr lang="en-GB" sz="2800" dirty="0">
                <a:latin typeface="Times New Roman" panose="02020603050405020304" pitchFamily="18" charset="0"/>
                <a:cs typeface="Times New Roman" panose="02020603050405020304" pitchFamily="18" charset="0"/>
              </a:rPr>
              <a:t>The GYA is only the program in the country to recognize the most talented youth, recognized by His Majesty and it is one of the most celebrated events by the youth. </a:t>
            </a:r>
          </a:p>
          <a:p>
            <a:pPr algn="just"/>
            <a:endParaRPr lang="en-BT" sz="2800" b="1" dirty="0">
              <a:latin typeface="Times New Roman" panose="02020603050405020304" pitchFamily="18" charset="0"/>
              <a:cs typeface="Times New Roman" panose="02020603050405020304" pitchFamily="18" charset="0"/>
            </a:endParaRPr>
          </a:p>
          <a:p>
            <a:pPr algn="just"/>
            <a:r>
              <a:rPr lang="en-GB" sz="2800" dirty="0">
                <a:latin typeface="Times New Roman" panose="02020603050405020304" pitchFamily="18" charset="0"/>
                <a:cs typeface="Times New Roman" panose="02020603050405020304" pitchFamily="18" charset="0"/>
              </a:rPr>
              <a:t>So far ten GYA winners have availed scholarships to United World Colleges across Netherlands, Singapore and Canada. The 2020 GYA winner went UWC Thailand in 2021. </a:t>
            </a:r>
            <a:endParaRPr lang="en-BT" sz="2800" dirty="0">
              <a:latin typeface="Times New Roman" panose="02020603050405020304" pitchFamily="18" charset="0"/>
              <a:cs typeface="Times New Roman" panose="02020603050405020304" pitchFamily="18" charset="0"/>
            </a:endParaRPr>
          </a:p>
          <a:p>
            <a:pPr marL="0" indent="0">
              <a:buNone/>
            </a:pPr>
            <a:endParaRPr lang="en-BT" dirty="0"/>
          </a:p>
        </p:txBody>
      </p:sp>
    </p:spTree>
    <p:extLst>
      <p:ext uri="{BB962C8B-B14F-4D97-AF65-F5344CB8AC3E}">
        <p14:creationId xmlns:p14="http://schemas.microsoft.com/office/powerpoint/2010/main" val="3591431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93962-6BF3-A54D-A927-7ED830CD158C}"/>
              </a:ext>
            </a:extLst>
          </p:cNvPr>
          <p:cNvSpPr>
            <a:spLocks noGrp="1"/>
          </p:cNvSpPr>
          <p:nvPr>
            <p:ph type="title"/>
          </p:nvPr>
        </p:nvSpPr>
        <p:spPr>
          <a:xfrm>
            <a:off x="1257300" y="547689"/>
            <a:ext cx="15773400" cy="1014412"/>
          </a:xfrm>
        </p:spPr>
        <p:txBody>
          <a:bodyPr/>
          <a:lstStyle/>
          <a:p>
            <a:pPr algn="ctr"/>
            <a:r>
              <a:rPr lang="en-BT" b="1" dirty="0">
                <a:latin typeface="Times New Roman" panose="02020603050405020304" pitchFamily="18" charset="0"/>
                <a:cs typeface="Times New Roman" panose="02020603050405020304" pitchFamily="18" charset="0"/>
              </a:rPr>
              <a:t>OBJECTIVES </a:t>
            </a:r>
          </a:p>
        </p:txBody>
      </p:sp>
      <p:graphicFrame>
        <p:nvGraphicFramePr>
          <p:cNvPr id="4" name="Content Placeholder 3">
            <a:extLst>
              <a:ext uri="{FF2B5EF4-FFF2-40B4-BE49-F238E27FC236}">
                <a16:creationId xmlns:a16="http://schemas.microsoft.com/office/drawing/2014/main" id="{4EB07188-1A21-CE66-A4AF-D35C9C627F0D}"/>
              </a:ext>
            </a:extLst>
          </p:cNvPr>
          <p:cNvGraphicFramePr>
            <a:graphicFrameLocks noGrp="1"/>
          </p:cNvGraphicFramePr>
          <p:nvPr>
            <p:ph idx="1"/>
            <p:extLst>
              <p:ext uri="{D42A27DB-BD31-4B8C-83A1-F6EECF244321}">
                <p14:modId xmlns:p14="http://schemas.microsoft.com/office/powerpoint/2010/main" val="3597985824"/>
              </p:ext>
            </p:extLst>
          </p:nvPr>
        </p:nvGraphicFramePr>
        <p:xfrm>
          <a:off x="1257300" y="2552700"/>
          <a:ext cx="15773400" cy="6678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1043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B2894-317D-F947-A8A4-E2BD03268939}"/>
              </a:ext>
            </a:extLst>
          </p:cNvPr>
          <p:cNvSpPr>
            <a:spLocks noGrp="1"/>
          </p:cNvSpPr>
          <p:nvPr>
            <p:ph type="title"/>
          </p:nvPr>
        </p:nvSpPr>
        <p:spPr>
          <a:xfrm>
            <a:off x="1257300" y="1409700"/>
            <a:ext cx="15773400" cy="1126333"/>
          </a:xfrm>
        </p:spPr>
        <p:txBody>
          <a:bodyPr>
            <a:noAutofit/>
          </a:bodyPr>
          <a:lstStyle/>
          <a:p>
            <a:pPr algn="ctr"/>
            <a:r>
              <a:rPr lang="en-BT" sz="4800" b="1" dirty="0">
                <a:latin typeface="Times New Roman" panose="02020603050405020304" pitchFamily="18" charset="0"/>
                <a:cs typeface="Times New Roman" panose="02020603050405020304" pitchFamily="18" charset="0"/>
              </a:rPr>
              <a:t>WHO CAN QUALIFY FOR THE 14th &amp; 15th GOLDEN YOUTH AWARD?</a:t>
            </a:r>
            <a:br>
              <a:rPr lang="en-BT" sz="4800" dirty="0">
                <a:latin typeface="Times New Roman" panose="02020603050405020304" pitchFamily="18" charset="0"/>
                <a:cs typeface="Times New Roman" panose="02020603050405020304" pitchFamily="18" charset="0"/>
              </a:rPr>
            </a:br>
            <a:endParaRPr lang="en-BT" sz="48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2837DEF-8292-BC43-9AB0-5077EE6F3427}"/>
              </a:ext>
            </a:extLst>
          </p:cNvPr>
          <p:cNvSpPr>
            <a:spLocks noGrp="1"/>
          </p:cNvSpPr>
          <p:nvPr>
            <p:ph idx="1"/>
          </p:nvPr>
        </p:nvSpPr>
        <p:spPr>
          <a:xfrm>
            <a:off x="990600" y="3695700"/>
            <a:ext cx="15773400" cy="3370153"/>
          </a:xfrm>
        </p:spPr>
        <p:txBody>
          <a:bodyPr/>
          <a:lstStyle/>
          <a:p>
            <a:r>
              <a:rPr lang="en-US" b="1" dirty="0"/>
              <a:t> </a:t>
            </a:r>
            <a:endParaRPr lang="en-BT" dirty="0"/>
          </a:p>
          <a:p>
            <a:pPr marL="571500" lvl="0" indent="-571500">
              <a:buFont typeface="Arial" panose="020B0604020202020204" pitchFamily="34" charset="0"/>
              <a:buChar char="•"/>
            </a:pPr>
            <a:r>
              <a:rPr lang="en-BT" sz="3600" dirty="0"/>
              <a:t>Bhutanese National from class X </a:t>
            </a:r>
            <a:r>
              <a:rPr lang="en-US" sz="3600" dirty="0"/>
              <a:t>(The academic year 2021 &amp; 2022)</a:t>
            </a:r>
          </a:p>
          <a:p>
            <a:pPr lvl="0"/>
            <a:endParaRPr lang="en-BT" sz="3600" dirty="0"/>
          </a:p>
          <a:p>
            <a:pPr marL="571500" lvl="0" indent="-571500">
              <a:buFont typeface="Arial" panose="020B0604020202020204" pitchFamily="34" charset="0"/>
              <a:buChar char="•"/>
            </a:pPr>
            <a:r>
              <a:rPr lang="en-BT" sz="3600" dirty="0"/>
              <a:t>Outstanding qualities</a:t>
            </a:r>
            <a:r>
              <a:rPr lang="en-BT" sz="3600" b="1" dirty="0"/>
              <a:t> </a:t>
            </a:r>
            <a:r>
              <a:rPr lang="en-BT" sz="3600" dirty="0"/>
              <a:t>who have made tremendous contributions in various areas in school, community</a:t>
            </a:r>
            <a:r>
              <a:rPr lang="en-US" sz="3600" dirty="0"/>
              <a:t>,</a:t>
            </a:r>
            <a:r>
              <a:rPr lang="en-BT" sz="3600" dirty="0"/>
              <a:t> or society at large. </a:t>
            </a:r>
          </a:p>
          <a:p>
            <a:pPr marL="342900" indent="-342900">
              <a:buFont typeface="Arial" panose="020B0604020202020204" pitchFamily="34" charset="0"/>
              <a:buChar char="•"/>
            </a:pPr>
            <a:endParaRPr lang="en-BT" dirty="0">
              <a:latin typeface="Times New Roman" panose="02020603050405020304" pitchFamily="18" charset="0"/>
              <a:cs typeface="Times New Roman" panose="02020603050405020304" pitchFamily="18" charset="0"/>
            </a:endParaRPr>
          </a:p>
          <a:p>
            <a:pPr marL="0" indent="0">
              <a:buNone/>
            </a:pPr>
            <a:endParaRPr lang="en-BT" dirty="0"/>
          </a:p>
        </p:txBody>
      </p:sp>
    </p:spTree>
    <p:extLst>
      <p:ext uri="{BB962C8B-B14F-4D97-AF65-F5344CB8AC3E}">
        <p14:creationId xmlns:p14="http://schemas.microsoft.com/office/powerpoint/2010/main" val="3997107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600D6-E6DF-B7C0-D0A3-53BBBB7E15FA}"/>
              </a:ext>
            </a:extLst>
          </p:cNvPr>
          <p:cNvSpPr>
            <a:spLocks noGrp="1"/>
          </p:cNvSpPr>
          <p:nvPr>
            <p:ph type="title"/>
          </p:nvPr>
        </p:nvSpPr>
        <p:spPr>
          <a:xfrm>
            <a:off x="2362200" y="434519"/>
            <a:ext cx="14782800" cy="1200329"/>
          </a:xfrm>
        </p:spPr>
        <p:txBody>
          <a:bodyPr/>
          <a:lstStyle/>
          <a:p>
            <a:r>
              <a:rPr lang="en-US" sz="2800" dirty="0">
                <a:latin typeface="Times New Roman" panose="02020603050405020304" pitchFamily="18" charset="0"/>
                <a:cs typeface="Times New Roman" panose="02020603050405020304" pitchFamily="18" charset="0"/>
              </a:rPr>
              <a:t>SELECTION PROCESS OF GYA AT SCHOOL, DZONGKHAG, AND NATIONAL LEVEL</a:t>
            </a:r>
            <a:br>
              <a:rPr lang="en-US" dirty="0"/>
            </a:br>
            <a:endParaRPr lang="en-BT" dirty="0"/>
          </a:p>
        </p:txBody>
      </p:sp>
      <p:sp>
        <p:nvSpPr>
          <p:cNvPr id="4" name="Rectangle 3">
            <a:extLst>
              <a:ext uri="{FF2B5EF4-FFF2-40B4-BE49-F238E27FC236}">
                <a16:creationId xmlns:a16="http://schemas.microsoft.com/office/drawing/2014/main" id="{5B4B088A-A1C9-2B30-2BCD-F033BCC47CCE}"/>
              </a:ext>
            </a:extLst>
          </p:cNvPr>
          <p:cNvSpPr/>
          <p:nvPr/>
        </p:nvSpPr>
        <p:spPr>
          <a:xfrm>
            <a:off x="2057400" y="1634848"/>
            <a:ext cx="14401800" cy="7478970"/>
          </a:xfrm>
          <a:prstGeom prst="rect">
            <a:avLst/>
          </a:prstGeom>
        </p:spPr>
        <p:txBody>
          <a:bodyPr wrap="square">
            <a:spAutoFit/>
          </a:bodyPr>
          <a:lstStyle/>
          <a:p>
            <a:pPr algn="just"/>
            <a:r>
              <a:rPr lang="en-US" sz="2400" b="1" dirty="0">
                <a:latin typeface="Times New Roman" panose="02020603050405020304" pitchFamily="18" charset="0"/>
                <a:ea typeface="Times New Roman" panose="02020603050405020304" pitchFamily="18" charset="0"/>
              </a:rPr>
              <a:t>SCHOOL-LEVEL </a:t>
            </a:r>
            <a:endParaRPr lang="en-BT" sz="2400" dirty="0">
              <a:latin typeface="Times New Roman" panose="02020603050405020304" pitchFamily="18" charset="0"/>
              <a:ea typeface="Times New Roman" panose="02020603050405020304" pitchFamily="18" charset="0"/>
            </a:endParaRPr>
          </a:p>
          <a:p>
            <a:pPr algn="just"/>
            <a:r>
              <a:rPr lang="en-US" sz="2400" b="1" dirty="0">
                <a:latin typeface="Times New Roman" panose="02020603050405020304" pitchFamily="18" charset="0"/>
                <a:ea typeface="Times New Roman" panose="02020603050405020304" pitchFamily="18" charset="0"/>
              </a:rPr>
              <a:t> </a:t>
            </a:r>
            <a:endParaRPr lang="en-BT" sz="2400" dirty="0">
              <a:latin typeface="Times New Roman" panose="02020603050405020304" pitchFamily="18" charset="0"/>
              <a:ea typeface="Times New Roman" panose="02020603050405020304" pitchFamily="18" charset="0"/>
            </a:endParaRPr>
          </a:p>
          <a:p>
            <a:pPr marL="342900" lvl="0" indent="-342900" algn="just">
              <a:buFont typeface="Symbol" pitchFamily="2" charset="2"/>
              <a:buChar char=""/>
            </a:pPr>
            <a:r>
              <a:rPr lang="en-US" sz="2400" dirty="0">
                <a:latin typeface="Times New Roman" panose="02020603050405020304" pitchFamily="18" charset="0"/>
                <a:ea typeface="Times New Roman" panose="02020603050405020304" pitchFamily="18" charset="0"/>
              </a:rPr>
              <a:t>Announce GYA and get the students to apply online (Please use the selection criteria attached)</a:t>
            </a:r>
            <a:endParaRPr lang="en-BT" sz="2400" dirty="0">
              <a:latin typeface="Times New Roman" panose="02020603050405020304" pitchFamily="18" charset="0"/>
              <a:ea typeface="Times New Roman" panose="02020603050405020304" pitchFamily="18" charset="0"/>
            </a:endParaRPr>
          </a:p>
          <a:p>
            <a:pPr marL="342900" lvl="0" indent="-342900" algn="just">
              <a:buFont typeface="Symbol" pitchFamily="2" charset="2"/>
              <a:buChar char=""/>
            </a:pPr>
            <a:r>
              <a:rPr lang="en-US" sz="2400" dirty="0">
                <a:latin typeface="Times New Roman" panose="02020603050405020304" pitchFamily="18" charset="0"/>
                <a:ea typeface="Times New Roman" panose="02020603050405020304" pitchFamily="18" charset="0"/>
              </a:rPr>
              <a:t>Finalize the GYA nominees from the school and share the list with GYA Dzongkhag Selection Committee</a:t>
            </a:r>
            <a:endParaRPr lang="en-BT" sz="2400" dirty="0">
              <a:latin typeface="Times New Roman" panose="02020603050405020304" pitchFamily="18" charset="0"/>
              <a:ea typeface="Times New Roman" panose="02020603050405020304" pitchFamily="18" charset="0"/>
            </a:endParaRPr>
          </a:p>
          <a:p>
            <a:pPr marL="228600" algn="just"/>
            <a:r>
              <a:rPr lang="en-US" sz="2400" dirty="0">
                <a:latin typeface="Times New Roman" panose="02020603050405020304" pitchFamily="18" charset="0"/>
                <a:ea typeface="Times New Roman" panose="02020603050405020304" pitchFamily="18" charset="0"/>
              </a:rPr>
              <a:t> </a:t>
            </a:r>
            <a:endParaRPr lang="en-BT" sz="2400" dirty="0">
              <a:latin typeface="Times New Roman" panose="02020603050405020304" pitchFamily="18" charset="0"/>
              <a:ea typeface="Times New Roman" panose="02020603050405020304" pitchFamily="18" charset="0"/>
            </a:endParaRPr>
          </a:p>
          <a:p>
            <a:pPr algn="just"/>
            <a:r>
              <a:rPr lang="en-US" sz="2400" b="1" dirty="0">
                <a:latin typeface="Times New Roman" panose="02020603050405020304" pitchFamily="18" charset="0"/>
                <a:ea typeface="Times New Roman" panose="02020603050405020304" pitchFamily="18" charset="0"/>
              </a:rPr>
              <a:t> </a:t>
            </a:r>
            <a:endParaRPr lang="en-BT" sz="2400" dirty="0">
              <a:latin typeface="Times New Roman" panose="02020603050405020304" pitchFamily="18" charset="0"/>
              <a:ea typeface="Times New Roman" panose="02020603050405020304" pitchFamily="18" charset="0"/>
            </a:endParaRPr>
          </a:p>
          <a:p>
            <a:pPr algn="just"/>
            <a:r>
              <a:rPr lang="en-BT" sz="2400" b="1" dirty="0">
                <a:latin typeface="Times New Roman" panose="02020603050405020304" pitchFamily="18" charset="0"/>
                <a:ea typeface="Times New Roman" panose="02020603050405020304" pitchFamily="18" charset="0"/>
              </a:rPr>
              <a:t>DZONGKHAG LEVEL</a:t>
            </a:r>
            <a:endParaRPr lang="en-BT" sz="2400" dirty="0">
              <a:latin typeface="Times New Roman" panose="02020603050405020304" pitchFamily="18" charset="0"/>
              <a:ea typeface="Times New Roman" panose="02020603050405020304" pitchFamily="18" charset="0"/>
            </a:endParaRPr>
          </a:p>
          <a:p>
            <a:pPr algn="just"/>
            <a:r>
              <a:rPr lang="en-BT" sz="2400" b="1" dirty="0">
                <a:latin typeface="Times New Roman" panose="02020603050405020304" pitchFamily="18" charset="0"/>
                <a:ea typeface="Times New Roman" panose="02020603050405020304" pitchFamily="18" charset="0"/>
              </a:rPr>
              <a:t> </a:t>
            </a:r>
            <a:endParaRPr lang="en-BT" sz="2400" dirty="0">
              <a:latin typeface="Times New Roman" panose="02020603050405020304" pitchFamily="18" charset="0"/>
              <a:ea typeface="Times New Roman" panose="02020603050405020304" pitchFamily="18" charset="0"/>
            </a:endParaRPr>
          </a:p>
          <a:p>
            <a:pPr marL="342900" lvl="0" indent="-342900" algn="just">
              <a:buFont typeface="Symbol" pitchFamily="2" charset="2"/>
              <a:buChar char=""/>
            </a:pPr>
            <a:r>
              <a:rPr lang="en-US" sz="2400" dirty="0">
                <a:latin typeface="Times New Roman" panose="02020603050405020304" pitchFamily="18" charset="0"/>
                <a:ea typeface="Times New Roman" panose="02020603050405020304" pitchFamily="18" charset="0"/>
              </a:rPr>
              <a:t>Facilitate the selection of final Dzongkhag GYA nominees from the nominees shared by the schools for the 14</a:t>
            </a:r>
            <a:r>
              <a:rPr lang="en-US" sz="2400" baseline="30000" dirty="0">
                <a:latin typeface="Times New Roman" panose="02020603050405020304" pitchFamily="18" charset="0"/>
                <a:ea typeface="Times New Roman" panose="02020603050405020304" pitchFamily="18" charset="0"/>
              </a:rPr>
              <a:t>th</a:t>
            </a:r>
            <a:r>
              <a:rPr lang="en-US" sz="2400" dirty="0">
                <a:latin typeface="Times New Roman" panose="02020603050405020304" pitchFamily="18" charset="0"/>
                <a:ea typeface="Times New Roman" panose="02020603050405020304" pitchFamily="18" charset="0"/>
              </a:rPr>
              <a:t> &amp; 15</a:t>
            </a:r>
            <a:r>
              <a:rPr lang="en-US" sz="2400" baseline="30000" dirty="0">
                <a:latin typeface="Times New Roman" panose="02020603050405020304" pitchFamily="18" charset="0"/>
                <a:ea typeface="Times New Roman" panose="02020603050405020304" pitchFamily="18" charset="0"/>
              </a:rPr>
              <a:t>th</a:t>
            </a:r>
            <a:r>
              <a:rPr lang="en-US" sz="2400" dirty="0">
                <a:latin typeface="Times New Roman" panose="02020603050405020304" pitchFamily="18" charset="0"/>
                <a:ea typeface="Times New Roman" panose="02020603050405020304" pitchFamily="18" charset="0"/>
              </a:rPr>
              <a:t> GYA </a:t>
            </a:r>
            <a:r>
              <a:rPr lang="en-BT" sz="2400" dirty="0">
                <a:latin typeface="Times New Roman" panose="02020603050405020304" pitchFamily="18" charset="0"/>
                <a:ea typeface="Times New Roman" panose="02020603050405020304" pitchFamily="18" charset="0"/>
              </a:rPr>
              <a:t>based on the criteria provided by the YDF. </a:t>
            </a:r>
          </a:p>
          <a:p>
            <a:pPr marL="342900" lvl="0" indent="-342900" algn="just">
              <a:buFont typeface="Symbol" pitchFamily="2" charset="2"/>
              <a:buChar char=""/>
            </a:pPr>
            <a:r>
              <a:rPr lang="en-US" sz="2400" dirty="0">
                <a:latin typeface="Times New Roman" panose="02020603050405020304" pitchFamily="18" charset="0"/>
                <a:ea typeface="Times New Roman" panose="02020603050405020304" pitchFamily="18" charset="0"/>
              </a:rPr>
              <a:t>Share the final list of Dzongkhag GYA nominees (14</a:t>
            </a:r>
            <a:r>
              <a:rPr lang="en-US" sz="2400" baseline="30000" dirty="0">
                <a:latin typeface="Times New Roman" panose="02020603050405020304" pitchFamily="18" charset="0"/>
                <a:ea typeface="Times New Roman" panose="02020603050405020304" pitchFamily="18" charset="0"/>
              </a:rPr>
              <a:t>th</a:t>
            </a:r>
            <a:r>
              <a:rPr lang="en-US" sz="2400" dirty="0">
                <a:latin typeface="Times New Roman" panose="02020603050405020304" pitchFamily="18" charset="0"/>
                <a:ea typeface="Times New Roman" panose="02020603050405020304" pitchFamily="18" charset="0"/>
              </a:rPr>
              <a:t> GYA, 4 nominees &amp; 15</a:t>
            </a:r>
            <a:r>
              <a:rPr lang="en-US" sz="2400" baseline="30000" dirty="0">
                <a:latin typeface="Times New Roman" panose="02020603050405020304" pitchFamily="18" charset="0"/>
                <a:ea typeface="Times New Roman" panose="02020603050405020304" pitchFamily="18" charset="0"/>
              </a:rPr>
              <a:t>th</a:t>
            </a:r>
            <a:r>
              <a:rPr lang="en-US" sz="2400" dirty="0">
                <a:latin typeface="Times New Roman" panose="02020603050405020304" pitchFamily="18" charset="0"/>
                <a:ea typeface="Times New Roman" panose="02020603050405020304" pitchFamily="18" charset="0"/>
              </a:rPr>
              <a:t> GYA 4 nominees). </a:t>
            </a:r>
            <a:endParaRPr lang="en-BT" sz="2400" dirty="0">
              <a:latin typeface="Times New Roman" panose="02020603050405020304" pitchFamily="18" charset="0"/>
              <a:ea typeface="Times New Roman" panose="02020603050405020304" pitchFamily="18" charset="0"/>
            </a:endParaRPr>
          </a:p>
          <a:p>
            <a:pPr algn="just"/>
            <a:r>
              <a:rPr lang="en-BT" sz="2400" dirty="0">
                <a:latin typeface="Times New Roman" panose="02020603050405020304" pitchFamily="18" charset="0"/>
                <a:ea typeface="Times New Roman" panose="02020603050405020304" pitchFamily="18" charset="0"/>
              </a:rPr>
              <a:t> </a:t>
            </a:r>
          </a:p>
          <a:p>
            <a:pPr algn="just"/>
            <a:r>
              <a:rPr lang="en-BT" sz="2400" dirty="0">
                <a:latin typeface="Times New Roman" panose="02020603050405020304" pitchFamily="18" charset="0"/>
                <a:ea typeface="Times New Roman" panose="02020603050405020304" pitchFamily="18" charset="0"/>
              </a:rPr>
              <a:t> </a:t>
            </a:r>
          </a:p>
          <a:p>
            <a:pPr algn="just"/>
            <a:r>
              <a:rPr lang="en-BT" sz="2400" b="1" dirty="0">
                <a:latin typeface="Times New Roman" panose="02020603050405020304" pitchFamily="18" charset="0"/>
                <a:ea typeface="Times New Roman" panose="02020603050405020304" pitchFamily="18" charset="0"/>
              </a:rPr>
              <a:t>NATIONAL LEVEL</a:t>
            </a:r>
            <a:endParaRPr lang="en-BT" sz="2400" dirty="0">
              <a:latin typeface="Times New Roman" panose="02020603050405020304" pitchFamily="18" charset="0"/>
              <a:ea typeface="Times New Roman" panose="02020603050405020304" pitchFamily="18" charset="0"/>
            </a:endParaRPr>
          </a:p>
          <a:p>
            <a:pPr algn="just"/>
            <a:r>
              <a:rPr lang="en-BT" sz="2400" b="1" dirty="0">
                <a:latin typeface="Times New Roman" panose="02020603050405020304" pitchFamily="18" charset="0"/>
                <a:ea typeface="Times New Roman" panose="02020603050405020304" pitchFamily="18" charset="0"/>
              </a:rPr>
              <a:t> </a:t>
            </a:r>
            <a:endParaRPr lang="en-BT" sz="2400" dirty="0">
              <a:latin typeface="Times New Roman" panose="02020603050405020304" pitchFamily="18" charset="0"/>
              <a:ea typeface="Times New Roman" panose="02020603050405020304" pitchFamily="18" charset="0"/>
            </a:endParaRPr>
          </a:p>
          <a:p>
            <a:pPr marL="342900" lvl="0" indent="-342900" algn="just">
              <a:buFont typeface="Symbol" pitchFamily="2" charset="2"/>
              <a:buChar char=""/>
            </a:pPr>
            <a:r>
              <a:rPr lang="en-BT" sz="2400" dirty="0">
                <a:latin typeface="Times New Roman" panose="02020603050405020304" pitchFamily="18" charset="0"/>
                <a:ea typeface="Times New Roman" panose="02020603050405020304" pitchFamily="18" charset="0"/>
              </a:rPr>
              <a:t>The final selection of GYA Dzongkhag nominees (1 GYA nominee </a:t>
            </a:r>
            <a:r>
              <a:rPr lang="en-US" sz="2400" dirty="0">
                <a:latin typeface="Times New Roman" panose="02020603050405020304" pitchFamily="18" charset="0"/>
                <a:ea typeface="Times New Roman" panose="02020603050405020304" pitchFamily="18" charset="0"/>
              </a:rPr>
              <a:t>for 14</a:t>
            </a:r>
            <a:r>
              <a:rPr lang="en-US" sz="2400" baseline="30000" dirty="0">
                <a:latin typeface="Times New Roman" panose="02020603050405020304" pitchFamily="18" charset="0"/>
                <a:ea typeface="Times New Roman" panose="02020603050405020304" pitchFamily="18" charset="0"/>
              </a:rPr>
              <a:t>th</a:t>
            </a:r>
            <a:r>
              <a:rPr lang="en-US" sz="2400" dirty="0">
                <a:latin typeface="Times New Roman" panose="02020603050405020304" pitchFamily="18" charset="0"/>
                <a:ea typeface="Times New Roman" panose="02020603050405020304" pitchFamily="18" charset="0"/>
              </a:rPr>
              <a:t> &amp; 1 nominee for 15</a:t>
            </a:r>
            <a:r>
              <a:rPr lang="en-US" sz="2400" baseline="30000" dirty="0">
                <a:latin typeface="Times New Roman" panose="02020603050405020304" pitchFamily="18" charset="0"/>
                <a:ea typeface="Times New Roman" panose="02020603050405020304" pitchFamily="18" charset="0"/>
              </a:rPr>
              <a:t>th</a:t>
            </a:r>
            <a:r>
              <a:rPr lang="en-US" sz="2400" dirty="0">
                <a:latin typeface="Times New Roman" panose="02020603050405020304" pitchFamily="18" charset="0"/>
                <a:ea typeface="Times New Roman" panose="02020603050405020304" pitchFamily="18" charset="0"/>
              </a:rPr>
              <a:t> GYA</a:t>
            </a:r>
            <a:r>
              <a:rPr lang="en-BT" sz="2400" dirty="0">
                <a:latin typeface="Times New Roman" panose="02020603050405020304" pitchFamily="18" charset="0"/>
                <a:ea typeface="Times New Roman" panose="02020603050405020304" pitchFamily="18" charset="0"/>
              </a:rPr>
              <a:t>) from respective Dzongkhags will be done by National Golden Youth Award Organizing Committee</a:t>
            </a:r>
            <a:r>
              <a:rPr lang="en-US" sz="2400" dirty="0">
                <a:latin typeface="Times New Roman" panose="02020603050405020304" pitchFamily="18" charset="0"/>
                <a:ea typeface="Times New Roman" panose="02020603050405020304" pitchFamily="18" charset="0"/>
              </a:rPr>
              <a:t>.  </a:t>
            </a:r>
            <a:endParaRPr lang="en-BT" sz="2400" dirty="0">
              <a:latin typeface="Times New Roman" panose="02020603050405020304" pitchFamily="18" charset="0"/>
              <a:ea typeface="Times New Roman" panose="02020603050405020304" pitchFamily="18" charset="0"/>
            </a:endParaRPr>
          </a:p>
          <a:p>
            <a:pPr marL="342900" lvl="0" indent="-342900" algn="just">
              <a:buFont typeface="Symbol" pitchFamily="2" charset="2"/>
              <a:buChar char=""/>
            </a:pPr>
            <a:r>
              <a:rPr lang="en-BT" sz="2400" dirty="0">
                <a:latin typeface="Times New Roman" panose="02020603050405020304" pitchFamily="18" charset="0"/>
                <a:ea typeface="Times New Roman" panose="02020603050405020304" pitchFamily="18" charset="0"/>
              </a:rPr>
              <a:t>The final winners (</a:t>
            </a:r>
            <a:r>
              <a:rPr lang="en-US" sz="2400" dirty="0">
                <a:latin typeface="Times New Roman" panose="02020603050405020304" pitchFamily="18" charset="0"/>
                <a:ea typeface="Times New Roman" panose="02020603050405020304" pitchFamily="18" charset="0"/>
              </a:rPr>
              <a:t>2 winners </a:t>
            </a:r>
            <a:r>
              <a:rPr lang="en-BT" sz="2400" dirty="0">
                <a:latin typeface="Times New Roman" panose="02020603050405020304" pitchFamily="18" charset="0"/>
                <a:ea typeface="Times New Roman" panose="02020603050405020304" pitchFamily="18" charset="0"/>
              </a:rPr>
              <a:t>and </a:t>
            </a:r>
            <a:r>
              <a:rPr lang="en-US" sz="2400" dirty="0">
                <a:latin typeface="Times New Roman" panose="02020603050405020304" pitchFamily="18" charset="0"/>
                <a:ea typeface="Times New Roman" panose="02020603050405020304" pitchFamily="18" charset="0"/>
              </a:rPr>
              <a:t>6</a:t>
            </a:r>
            <a:r>
              <a:rPr lang="en-BT" sz="2400" dirty="0">
                <a:latin typeface="Times New Roman" panose="02020603050405020304" pitchFamily="18" charset="0"/>
                <a:ea typeface="Times New Roman" panose="02020603050405020304" pitchFamily="18" charset="0"/>
              </a:rPr>
              <a:t> GYA runners-up) will be declared by YDF </a:t>
            </a:r>
            <a:r>
              <a:rPr lang="en-US" sz="2400" dirty="0">
                <a:latin typeface="Times New Roman" panose="02020603050405020304" pitchFamily="18" charset="0"/>
                <a:ea typeface="Times New Roman" panose="02020603050405020304" pitchFamily="18" charset="0"/>
              </a:rPr>
              <a:t>during the closing program at YDF.  </a:t>
            </a:r>
            <a:endParaRPr lang="en-BT" sz="2400" dirty="0">
              <a:latin typeface="Times New Roman" panose="02020603050405020304" pitchFamily="18" charset="0"/>
              <a:ea typeface="Times New Roman" panose="02020603050405020304" pitchFamily="18" charset="0"/>
            </a:endParaRPr>
          </a:p>
          <a:p>
            <a:pPr marL="457200" algn="just"/>
            <a:r>
              <a:rPr lang="en-BT" sz="2400" dirty="0">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1930706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600D6-E6DF-B7C0-D0A3-53BBBB7E15FA}"/>
              </a:ext>
            </a:extLst>
          </p:cNvPr>
          <p:cNvSpPr>
            <a:spLocks noGrp="1"/>
          </p:cNvSpPr>
          <p:nvPr>
            <p:ph type="title"/>
          </p:nvPr>
        </p:nvSpPr>
        <p:spPr>
          <a:xfrm>
            <a:off x="2362200" y="434519"/>
            <a:ext cx="14782800" cy="2400657"/>
          </a:xfrm>
        </p:spPr>
        <p:txBody>
          <a:bodyPr/>
          <a:lstStyle/>
          <a:p>
            <a:pPr algn="ctr"/>
            <a:r>
              <a:rPr lang="en-BT" sz="2800" dirty="0"/>
              <a:t>GUIDELINES FOR DZONGKHAG GOLDEN YOUTH AWARD SELECTION COMMITTEE</a:t>
            </a:r>
            <a:br>
              <a:rPr lang="en-BT" sz="2800" dirty="0"/>
            </a:br>
            <a:br>
              <a:rPr lang="en-US" dirty="0"/>
            </a:br>
            <a:endParaRPr lang="en-BT" dirty="0"/>
          </a:p>
        </p:txBody>
      </p:sp>
      <p:sp>
        <p:nvSpPr>
          <p:cNvPr id="4" name="Rectangle 3">
            <a:extLst>
              <a:ext uri="{FF2B5EF4-FFF2-40B4-BE49-F238E27FC236}">
                <a16:creationId xmlns:a16="http://schemas.microsoft.com/office/drawing/2014/main" id="{5B4B088A-A1C9-2B30-2BCD-F033BCC47CCE}"/>
              </a:ext>
            </a:extLst>
          </p:cNvPr>
          <p:cNvSpPr/>
          <p:nvPr/>
        </p:nvSpPr>
        <p:spPr>
          <a:xfrm>
            <a:off x="685800" y="1634848"/>
            <a:ext cx="17145000" cy="8556188"/>
          </a:xfrm>
          <a:prstGeom prst="rect">
            <a:avLst/>
          </a:prstGeom>
        </p:spPr>
        <p:txBody>
          <a:bodyPr wrap="square">
            <a:spAutoFit/>
          </a:bodyPr>
          <a:lstStyle/>
          <a:p>
            <a:r>
              <a:rPr lang="en-BT" dirty="0"/>
              <a:t> </a:t>
            </a:r>
          </a:p>
          <a:p>
            <a:r>
              <a:rPr lang="en-BT" sz="2800" dirty="0">
                <a:latin typeface="Times New Roman" panose="02020603050405020304" pitchFamily="18" charset="0"/>
                <a:cs typeface="Times New Roman" panose="02020603050405020304" pitchFamily="18" charset="0"/>
              </a:rPr>
              <a:t>To embrace technology and ease the selection process at various levels, the YDF has developed a Golden Youth Award Online Management Information System. The GYA Management Information System w</a:t>
            </a:r>
            <a:r>
              <a:rPr lang="en-US" sz="2800" dirty="0">
                <a:latin typeface="Times New Roman" panose="02020603050405020304" pitchFamily="18" charset="0"/>
                <a:cs typeface="Times New Roman" panose="02020603050405020304" pitchFamily="18" charset="0"/>
              </a:rPr>
              <a:t>as</a:t>
            </a:r>
            <a:r>
              <a:rPr lang="en-BT" sz="2800" dirty="0">
                <a:latin typeface="Times New Roman" panose="02020603050405020304" pitchFamily="18" charset="0"/>
                <a:cs typeface="Times New Roman" panose="02020603050405020304" pitchFamily="18" charset="0"/>
              </a:rPr>
              <a:t> introduced</a:t>
            </a:r>
            <a:r>
              <a:rPr lang="en-US" sz="2800" dirty="0">
                <a:latin typeface="Times New Roman" panose="02020603050405020304" pitchFamily="18" charset="0"/>
                <a:cs typeface="Times New Roman" panose="02020603050405020304" pitchFamily="18" charset="0"/>
              </a:rPr>
              <a:t> in </a:t>
            </a:r>
            <a:r>
              <a:rPr lang="en-BT" sz="2800" dirty="0">
                <a:latin typeface="Times New Roman" panose="02020603050405020304" pitchFamily="18" charset="0"/>
                <a:cs typeface="Times New Roman" panose="02020603050405020304" pitchFamily="18" charset="0"/>
              </a:rPr>
              <a:t>all the 20 Dzongkhags</a:t>
            </a:r>
            <a:r>
              <a:rPr lang="en-US" sz="2800" dirty="0">
                <a:latin typeface="Times New Roman" panose="02020603050405020304" pitchFamily="18" charset="0"/>
                <a:cs typeface="Times New Roman" panose="02020603050405020304" pitchFamily="18" charset="0"/>
              </a:rPr>
              <a:t> in 2021. The GYA Focal Persons of the respective Dzongkhags were also trained to use the GYA </a:t>
            </a:r>
            <a:r>
              <a:rPr lang="en-BT" sz="2800" dirty="0">
                <a:latin typeface="Times New Roman" panose="02020603050405020304" pitchFamily="18" charset="0"/>
                <a:cs typeface="Times New Roman" panose="02020603050405020304" pitchFamily="18" charset="0"/>
              </a:rPr>
              <a:t>online system</a:t>
            </a:r>
            <a:r>
              <a:rPr lang="en-US" sz="2800" dirty="0">
                <a:latin typeface="Times New Roman" panose="02020603050405020304" pitchFamily="18" charset="0"/>
                <a:cs typeface="Times New Roman" panose="02020603050405020304" pitchFamily="18" charset="0"/>
              </a:rPr>
              <a:t>. </a:t>
            </a:r>
            <a:endParaRPr lang="en-BT" sz="2800" dirty="0">
              <a:latin typeface="Times New Roman" panose="02020603050405020304" pitchFamily="18" charset="0"/>
              <a:cs typeface="Times New Roman" panose="02020603050405020304" pitchFamily="18" charset="0"/>
            </a:endParaRPr>
          </a:p>
          <a:p>
            <a:r>
              <a:rPr lang="en-BT" sz="2800" dirty="0">
                <a:latin typeface="Times New Roman" panose="02020603050405020304" pitchFamily="18" charset="0"/>
                <a:cs typeface="Times New Roman" panose="02020603050405020304" pitchFamily="18" charset="0"/>
              </a:rPr>
              <a:t> </a:t>
            </a:r>
          </a:p>
          <a:p>
            <a:r>
              <a:rPr lang="en-BT" sz="2800" dirty="0">
                <a:latin typeface="Times New Roman" panose="02020603050405020304" pitchFamily="18" charset="0"/>
                <a:cs typeface="Times New Roman" panose="02020603050405020304" pitchFamily="18" charset="0"/>
              </a:rPr>
              <a:t>Please ensure that the following selection panel signs on the final nomination send to YDF without which the nomination will be disqualified. </a:t>
            </a:r>
          </a:p>
          <a:p>
            <a:r>
              <a:rPr lang="en-BT" sz="2800" dirty="0">
                <a:latin typeface="Times New Roman" panose="02020603050405020304" pitchFamily="18" charset="0"/>
                <a:cs typeface="Times New Roman" panose="02020603050405020304" pitchFamily="18" charset="0"/>
              </a:rPr>
              <a:t> </a:t>
            </a:r>
          </a:p>
          <a:p>
            <a:pPr lvl="0"/>
            <a:r>
              <a:rPr lang="en-BT" sz="2800" dirty="0">
                <a:latin typeface="Times New Roman" panose="02020603050405020304" pitchFamily="18" charset="0"/>
                <a:cs typeface="Times New Roman" panose="02020603050405020304" pitchFamily="18" charset="0"/>
              </a:rPr>
              <a:t>Dzongda, Chairperson for GYA Dzongkhag Selection Committee</a:t>
            </a:r>
          </a:p>
          <a:p>
            <a:pPr lvl="0"/>
            <a:r>
              <a:rPr lang="en-BT" sz="2800" dirty="0">
                <a:latin typeface="Times New Roman" panose="02020603050405020304" pitchFamily="18" charset="0"/>
                <a:cs typeface="Times New Roman" panose="02020603050405020304" pitchFamily="18" charset="0"/>
              </a:rPr>
              <a:t>DEO/ADEO</a:t>
            </a:r>
          </a:p>
          <a:p>
            <a:pPr lvl="0"/>
            <a:r>
              <a:rPr lang="en-BT" sz="2800" dirty="0">
                <a:latin typeface="Times New Roman" panose="02020603050405020304" pitchFamily="18" charset="0"/>
                <a:cs typeface="Times New Roman" panose="02020603050405020304" pitchFamily="18" charset="0"/>
              </a:rPr>
              <a:t>TEO (Thimphu, Phuentsholing, Gelephu, and Samdrupjongkhar)</a:t>
            </a:r>
          </a:p>
          <a:p>
            <a:pPr lvl="0"/>
            <a:r>
              <a:rPr lang="en-BT" sz="2800" dirty="0">
                <a:latin typeface="Times New Roman" panose="02020603050405020304" pitchFamily="18" charset="0"/>
                <a:cs typeface="Times New Roman" panose="02020603050405020304" pitchFamily="18" charset="0"/>
              </a:rPr>
              <a:t>Chairperson DYT (Community Representative)</a:t>
            </a:r>
          </a:p>
          <a:p>
            <a:pPr lvl="0"/>
            <a:r>
              <a:rPr lang="en-BT" sz="2800" dirty="0">
                <a:latin typeface="Times New Roman" panose="02020603050405020304" pitchFamily="18" charset="0"/>
                <a:cs typeface="Times New Roman" panose="02020603050405020304" pitchFamily="18" charset="0"/>
              </a:rPr>
              <a:t>Dzongkhag Planning Officer</a:t>
            </a:r>
          </a:p>
          <a:p>
            <a:pPr lvl="0"/>
            <a:r>
              <a:rPr lang="en-BT" sz="2800" dirty="0">
                <a:latin typeface="Times New Roman" panose="02020603050405020304" pitchFamily="18" charset="0"/>
                <a:cs typeface="Times New Roman" panose="02020603050405020304" pitchFamily="18" charset="0"/>
              </a:rPr>
              <a:t>YDF-Young Volunteers In Action Dzongkhag Coordinator</a:t>
            </a:r>
            <a:r>
              <a:rPr lang="en-US" sz="2800" dirty="0">
                <a:latin typeface="Times New Roman" panose="02020603050405020304" pitchFamily="18" charset="0"/>
                <a:cs typeface="Times New Roman" panose="02020603050405020304" pitchFamily="18" charset="0"/>
              </a:rPr>
              <a:t>,</a:t>
            </a:r>
            <a:r>
              <a:rPr lang="en-BT" sz="2800" dirty="0">
                <a:latin typeface="Times New Roman" panose="02020603050405020304" pitchFamily="18" charset="0"/>
                <a:cs typeface="Times New Roman" panose="02020603050405020304" pitchFamily="18" charset="0"/>
              </a:rPr>
              <a:t> Observer (</a:t>
            </a:r>
            <a:r>
              <a:rPr lang="en-US" sz="2800" dirty="0">
                <a:latin typeface="Times New Roman" panose="02020603050405020304" pitchFamily="18" charset="0"/>
                <a:cs typeface="Times New Roman" panose="02020603050405020304" pitchFamily="18" charset="0"/>
              </a:rPr>
              <a:t>YDF will share the list).</a:t>
            </a:r>
            <a:endParaRPr lang="en-BT" sz="2800" dirty="0">
              <a:latin typeface="Times New Roman" panose="02020603050405020304" pitchFamily="18" charset="0"/>
              <a:cs typeface="Times New Roman" panose="02020603050405020304" pitchFamily="18" charset="0"/>
            </a:endParaRPr>
          </a:p>
          <a:p>
            <a:r>
              <a:rPr lang="en-BT" sz="2800" dirty="0">
                <a:latin typeface="Times New Roman" panose="02020603050405020304" pitchFamily="18" charset="0"/>
                <a:cs typeface="Times New Roman" panose="02020603050405020304" pitchFamily="18" charset="0"/>
              </a:rPr>
              <a:t> </a:t>
            </a:r>
          </a:p>
          <a:p>
            <a:r>
              <a:rPr lang="en-BT" sz="2800" dirty="0">
                <a:latin typeface="Times New Roman" panose="02020603050405020304" pitchFamily="18" charset="0"/>
                <a:cs typeface="Times New Roman" panose="02020603050405020304" pitchFamily="18" charset="0"/>
              </a:rPr>
              <a:t> </a:t>
            </a:r>
          </a:p>
          <a:p>
            <a:r>
              <a:rPr lang="en-BT" sz="2800" b="1" dirty="0">
                <a:latin typeface="Times New Roman" panose="02020603050405020304" pitchFamily="18" charset="0"/>
                <a:cs typeface="Times New Roman" panose="02020603050405020304" pitchFamily="18" charset="0"/>
              </a:rPr>
              <a:t>NOTE: Dzongkhag Selection Committe</a:t>
            </a:r>
            <a:r>
              <a:rPr lang="en-US" sz="2800" b="1" dirty="0">
                <a:latin typeface="Times New Roman" panose="02020603050405020304" pitchFamily="18" charset="0"/>
                <a:cs typeface="Times New Roman" panose="02020603050405020304" pitchFamily="18" charset="0"/>
              </a:rPr>
              <a:t>e</a:t>
            </a:r>
            <a:r>
              <a:rPr lang="en-BT" sz="2800" b="1" dirty="0">
                <a:latin typeface="Times New Roman" panose="02020603050405020304" pitchFamily="18" charset="0"/>
                <a:cs typeface="Times New Roman" panose="02020603050405020304" pitchFamily="18" charset="0"/>
              </a:rPr>
              <a:t> will have 5 marks at their discretion to select the final GYA nominees for 14th &amp; 15th GYA (4 for 14th GYA &amp; 4 for 15th GYA). The marking will be done on </a:t>
            </a:r>
            <a:r>
              <a:rPr lang="en-US" sz="2800" b="1" dirty="0" err="1">
                <a:latin typeface="Times New Roman" panose="02020603050405020304" pitchFamily="18" charset="0"/>
                <a:cs typeface="Times New Roman" panose="02020603050405020304" pitchFamily="18" charset="0"/>
              </a:rPr>
              <a:t>Driglam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Namzha</a:t>
            </a:r>
            <a:r>
              <a:rPr lang="en-US" sz="2800" b="1" dirty="0">
                <a:latin typeface="Times New Roman" panose="02020603050405020304" pitchFamily="18" charset="0"/>
                <a:cs typeface="Times New Roman" panose="02020603050405020304" pitchFamily="18" charset="0"/>
              </a:rPr>
              <a:t> (Bhutanese Etiquettes/Attitudes)</a:t>
            </a:r>
            <a:endParaRPr lang="en-BT"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2415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E8EA5-959F-834C-8182-D78A9933B52F}"/>
              </a:ext>
            </a:extLst>
          </p:cNvPr>
          <p:cNvSpPr>
            <a:spLocks noGrp="1"/>
          </p:cNvSpPr>
          <p:nvPr>
            <p:ph type="title"/>
          </p:nvPr>
        </p:nvSpPr>
        <p:spPr>
          <a:xfrm>
            <a:off x="1257300" y="723900"/>
            <a:ext cx="15773400" cy="1538883"/>
          </a:xfrm>
        </p:spPr>
        <p:txBody>
          <a:bodyPr/>
          <a:lstStyle/>
          <a:p>
            <a:pPr algn="ctr"/>
            <a:r>
              <a:rPr lang="en-GB" b="1" dirty="0">
                <a:latin typeface="Times New Roman" panose="02020603050405020304" pitchFamily="18" charset="0"/>
                <a:cs typeface="Times New Roman" panose="02020603050405020304" pitchFamily="18" charset="0"/>
              </a:rPr>
              <a:t>GOLDEN YOUTH AWARD SELECTION CRITERIA</a:t>
            </a:r>
            <a:br>
              <a:rPr lang="en-BT" b="1" dirty="0">
                <a:latin typeface="Times New Roman" panose="02020603050405020304" pitchFamily="18" charset="0"/>
                <a:cs typeface="Times New Roman" panose="02020603050405020304" pitchFamily="18" charset="0"/>
              </a:rPr>
            </a:br>
            <a:endParaRPr lang="en-BT"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0F3AE3E-7309-0544-B359-01A768CDC72A}"/>
              </a:ext>
            </a:extLst>
          </p:cNvPr>
          <p:cNvSpPr>
            <a:spLocks noGrp="1"/>
          </p:cNvSpPr>
          <p:nvPr>
            <p:ph idx="1"/>
          </p:nvPr>
        </p:nvSpPr>
        <p:spPr>
          <a:xfrm>
            <a:off x="1257300" y="2705100"/>
            <a:ext cx="15773400" cy="8202245"/>
          </a:xfrm>
        </p:spPr>
        <p:txBody>
          <a:bodyPr/>
          <a:lstStyle/>
          <a:p>
            <a:pPr marL="0" indent="0">
              <a:buNone/>
            </a:pPr>
            <a:endParaRPr lang="en-GB" sz="2800" b="1" dirty="0">
              <a:latin typeface="Times New Roman" panose="02020603050405020304" pitchFamily="18" charset="0"/>
              <a:cs typeface="Times New Roman" panose="02020603050405020304" pitchFamily="18" charset="0"/>
            </a:endParaRPr>
          </a:p>
          <a:p>
            <a:pPr marL="0" indent="0">
              <a:buNone/>
            </a:pPr>
            <a:r>
              <a:rPr lang="en-GB" sz="4000" b="1" dirty="0">
                <a:latin typeface="Times New Roman" panose="02020603050405020304" pitchFamily="18" charset="0"/>
                <a:cs typeface="Times New Roman" panose="02020603050405020304" pitchFamily="18" charset="0"/>
              </a:rPr>
              <a:t>NOTE: </a:t>
            </a:r>
            <a:r>
              <a:rPr lang="en-GB" sz="4000" dirty="0">
                <a:latin typeface="Times New Roman" panose="02020603050405020304" pitchFamily="18" charset="0"/>
                <a:cs typeface="Times New Roman" panose="02020603050405020304" pitchFamily="18" charset="0"/>
              </a:rPr>
              <a:t>Qualities, contributions and Achievements (can be filled in by either the student or the reference): please attach certificates and other evident documents. </a:t>
            </a:r>
          </a:p>
          <a:p>
            <a:pPr marL="0" indent="0">
              <a:buNone/>
            </a:pPr>
            <a:endParaRPr lang="en-BT" sz="4000" dirty="0">
              <a:latin typeface="Times New Roman" panose="02020603050405020304" pitchFamily="18" charset="0"/>
              <a:cs typeface="Times New Roman" panose="02020603050405020304" pitchFamily="18" charset="0"/>
            </a:endParaRPr>
          </a:p>
          <a:p>
            <a:pPr marL="0" indent="0">
              <a:buNone/>
            </a:pPr>
            <a:r>
              <a:rPr lang="en-GB" sz="4000" b="1" dirty="0">
                <a:latin typeface="Times New Roman" panose="02020603050405020304" pitchFamily="18" charset="0"/>
                <a:cs typeface="Times New Roman" panose="02020603050405020304" pitchFamily="18" charset="0"/>
              </a:rPr>
              <a:t> 1. Academic achievements (40%) (Average of Classes 7, 8 &amp; 9) for 15</a:t>
            </a:r>
            <a:r>
              <a:rPr lang="en-GB" sz="4000" b="1" baseline="30000" dirty="0">
                <a:latin typeface="Times New Roman" panose="02020603050405020304" pitchFamily="18" charset="0"/>
                <a:cs typeface="Times New Roman" panose="02020603050405020304" pitchFamily="18" charset="0"/>
              </a:rPr>
              <a:t>th</a:t>
            </a:r>
            <a:r>
              <a:rPr lang="en-GB" sz="4000" b="1" dirty="0">
                <a:latin typeface="Times New Roman" panose="02020603050405020304" pitchFamily="18" charset="0"/>
                <a:cs typeface="Times New Roman" panose="02020603050405020304" pitchFamily="18" charset="0"/>
              </a:rPr>
              <a:t> GYA nominees and 8,9, &amp; 10 for 14</a:t>
            </a:r>
            <a:r>
              <a:rPr lang="en-GB" sz="4000" b="1" baseline="30000" dirty="0">
                <a:latin typeface="Times New Roman" panose="02020603050405020304" pitchFamily="18" charset="0"/>
                <a:cs typeface="Times New Roman" panose="02020603050405020304" pitchFamily="18" charset="0"/>
              </a:rPr>
              <a:t>th</a:t>
            </a:r>
            <a:r>
              <a:rPr lang="en-GB" sz="4000" b="1" dirty="0">
                <a:latin typeface="Times New Roman" panose="02020603050405020304" pitchFamily="18" charset="0"/>
                <a:cs typeface="Times New Roman" panose="02020603050405020304" pitchFamily="18" charset="0"/>
              </a:rPr>
              <a:t> </a:t>
            </a:r>
            <a:r>
              <a:rPr lang="en-GB" sz="4000" b="1">
                <a:latin typeface="Times New Roman" panose="02020603050405020304" pitchFamily="18" charset="0"/>
                <a:cs typeface="Times New Roman" panose="02020603050405020304" pitchFamily="18" charset="0"/>
              </a:rPr>
              <a:t>GYA nominees</a:t>
            </a:r>
            <a:endParaRPr lang="en-BT" sz="4000" b="1" dirty="0">
              <a:latin typeface="Times New Roman" panose="02020603050405020304" pitchFamily="18" charset="0"/>
              <a:cs typeface="Times New Roman" panose="02020603050405020304" pitchFamily="18" charset="0"/>
            </a:endParaRPr>
          </a:p>
          <a:p>
            <a:pPr marL="0" indent="0" algn="ctr">
              <a:buNone/>
            </a:pPr>
            <a:endParaRPr lang="en-BT" sz="4000" dirty="0">
              <a:latin typeface="Times New Roman" panose="02020603050405020304" pitchFamily="18" charset="0"/>
              <a:cs typeface="Times New Roman" panose="02020603050405020304" pitchFamily="18" charset="0"/>
            </a:endParaRPr>
          </a:p>
          <a:p>
            <a:pPr algn="ctr"/>
            <a:r>
              <a:rPr lang="en-GB" sz="4000" dirty="0">
                <a:latin typeface="Times New Roman" panose="02020603050405020304" pitchFamily="18" charset="0"/>
                <a:cs typeface="Times New Roman" panose="02020603050405020304" pitchFamily="18" charset="0"/>
              </a:rPr>
              <a:t>60-69%	:	10</a:t>
            </a:r>
            <a:endParaRPr lang="en-BT" sz="4000" dirty="0">
              <a:latin typeface="Times New Roman" panose="02020603050405020304" pitchFamily="18" charset="0"/>
              <a:cs typeface="Times New Roman" panose="02020603050405020304" pitchFamily="18" charset="0"/>
            </a:endParaRPr>
          </a:p>
          <a:p>
            <a:pPr algn="ctr"/>
            <a:r>
              <a:rPr lang="en-GB" sz="4000" dirty="0">
                <a:latin typeface="Times New Roman" panose="02020603050405020304" pitchFamily="18" charset="0"/>
                <a:cs typeface="Times New Roman" panose="02020603050405020304" pitchFamily="18" charset="0"/>
              </a:rPr>
              <a:t>70-79 %	: 	20</a:t>
            </a:r>
            <a:endParaRPr lang="en-BT" sz="4000" dirty="0">
              <a:latin typeface="Times New Roman" panose="02020603050405020304" pitchFamily="18" charset="0"/>
              <a:cs typeface="Times New Roman" panose="02020603050405020304" pitchFamily="18" charset="0"/>
            </a:endParaRPr>
          </a:p>
          <a:p>
            <a:pPr algn="ctr"/>
            <a:r>
              <a:rPr lang="en-GB" sz="4000" dirty="0">
                <a:latin typeface="Times New Roman" panose="02020603050405020304" pitchFamily="18" charset="0"/>
                <a:cs typeface="Times New Roman" panose="02020603050405020304" pitchFamily="18" charset="0"/>
              </a:rPr>
              <a:t>80-89%	:	30</a:t>
            </a:r>
            <a:endParaRPr lang="en-BT" sz="4000" dirty="0">
              <a:latin typeface="Times New Roman" panose="02020603050405020304" pitchFamily="18" charset="0"/>
              <a:cs typeface="Times New Roman" panose="02020603050405020304" pitchFamily="18" charset="0"/>
            </a:endParaRPr>
          </a:p>
          <a:p>
            <a:pPr algn="ctr"/>
            <a:r>
              <a:rPr lang="en-GB" sz="4000" dirty="0">
                <a:latin typeface="Times New Roman" panose="02020603050405020304" pitchFamily="18" charset="0"/>
                <a:cs typeface="Times New Roman" panose="02020603050405020304" pitchFamily="18" charset="0"/>
              </a:rPr>
              <a:t>90 – 99%: 	40</a:t>
            </a:r>
            <a:endParaRPr lang="en-BT" sz="4000" dirty="0">
              <a:latin typeface="Times New Roman" panose="02020603050405020304" pitchFamily="18" charset="0"/>
              <a:cs typeface="Times New Roman" panose="02020603050405020304" pitchFamily="18" charset="0"/>
            </a:endParaRPr>
          </a:p>
          <a:p>
            <a:pPr marL="0" indent="0">
              <a:buNone/>
            </a:pPr>
            <a:endParaRPr lang="en-BT" sz="4000" dirty="0">
              <a:latin typeface="Times New Roman" panose="02020603050405020304" pitchFamily="18" charset="0"/>
              <a:cs typeface="Times New Roman" panose="02020603050405020304" pitchFamily="18" charset="0"/>
            </a:endParaRPr>
          </a:p>
          <a:p>
            <a:pPr marL="0" indent="0">
              <a:buNone/>
            </a:pPr>
            <a:endParaRPr lang="en-BT" dirty="0"/>
          </a:p>
        </p:txBody>
      </p:sp>
    </p:spTree>
    <p:extLst>
      <p:ext uri="{BB962C8B-B14F-4D97-AF65-F5344CB8AC3E}">
        <p14:creationId xmlns:p14="http://schemas.microsoft.com/office/powerpoint/2010/main" val="2451685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922A80-7FD7-7344-B2D9-B26EDB09C703}"/>
              </a:ext>
            </a:extLst>
          </p:cNvPr>
          <p:cNvSpPr>
            <a:spLocks noGrp="1"/>
          </p:cNvSpPr>
          <p:nvPr>
            <p:ph idx="1"/>
          </p:nvPr>
        </p:nvSpPr>
        <p:spPr>
          <a:xfrm>
            <a:off x="1257300" y="723900"/>
            <a:ext cx="15773400" cy="6324600"/>
          </a:xfrm>
        </p:spPr>
        <p:txBody>
          <a:bodyPr/>
          <a:lstStyle/>
          <a:p>
            <a:pPr marL="0" indent="0" algn="ctr">
              <a:buNone/>
            </a:pPr>
            <a:r>
              <a:rPr lang="en-GB" sz="4000" b="1" dirty="0">
                <a:latin typeface="Times New Roman" panose="02020603050405020304" pitchFamily="18" charset="0"/>
                <a:cs typeface="Times New Roman" panose="02020603050405020304" pitchFamily="18" charset="0"/>
              </a:rPr>
              <a:t>Extra Co-Curricular Activities and Recognition (35%)</a:t>
            </a:r>
          </a:p>
          <a:p>
            <a:pPr marL="0" indent="0" algn="ctr">
              <a:buNone/>
            </a:pPr>
            <a:endParaRPr lang="en-BT" sz="4000" dirty="0">
              <a:latin typeface="Times New Roman" panose="02020603050405020304" pitchFamily="18" charset="0"/>
              <a:cs typeface="Times New Roman" panose="02020603050405020304" pitchFamily="18" charset="0"/>
            </a:endParaRPr>
          </a:p>
          <a:p>
            <a:pPr marL="0" indent="0">
              <a:buNone/>
            </a:pPr>
            <a:r>
              <a:rPr lang="en-GB" sz="4000" dirty="0">
                <a:latin typeface="Times New Roman" panose="02020603050405020304" pitchFamily="18" charset="0"/>
                <a:cs typeface="Times New Roman" panose="02020603050405020304" pitchFamily="18" charset="0"/>
              </a:rPr>
              <a:t>In general, the student who have been selected should be good character and possess good leadership quality (Please attach supporting documents) </a:t>
            </a:r>
          </a:p>
          <a:p>
            <a:pPr marL="0" indent="0" algn="ctr">
              <a:buNone/>
            </a:pPr>
            <a:endParaRPr lang="en-BT" sz="4000" dirty="0">
              <a:latin typeface="Times New Roman" panose="02020603050405020304" pitchFamily="18" charset="0"/>
              <a:cs typeface="Times New Roman" panose="02020603050405020304" pitchFamily="18" charset="0"/>
            </a:endParaRPr>
          </a:p>
          <a:p>
            <a:pPr marL="742950" lvl="0" indent="-742950" algn="ctr">
              <a:buAutoNum type="alphaLcParenR"/>
            </a:pPr>
            <a:r>
              <a:rPr lang="en-GB" sz="4000" b="1" dirty="0">
                <a:latin typeface="Times New Roman" panose="02020603050405020304" pitchFamily="18" charset="0"/>
                <a:cs typeface="Times New Roman" panose="02020603050405020304" pitchFamily="18" charset="0"/>
              </a:rPr>
              <a:t>Sports (10%)</a:t>
            </a:r>
          </a:p>
          <a:p>
            <a:pPr marL="0" lvl="0" indent="0" algn="ctr">
              <a:buNone/>
            </a:pPr>
            <a:endParaRPr lang="en-BT" sz="4000" dirty="0">
              <a:latin typeface="Times New Roman" panose="02020603050405020304" pitchFamily="18" charset="0"/>
              <a:cs typeface="Times New Roman" panose="02020603050405020304" pitchFamily="18" charset="0"/>
            </a:endParaRPr>
          </a:p>
          <a:p>
            <a:pPr algn="ctr"/>
            <a:r>
              <a:rPr lang="en-GB" sz="4000" dirty="0">
                <a:latin typeface="Times New Roman" panose="02020603050405020304" pitchFamily="18" charset="0"/>
                <a:cs typeface="Times New Roman" panose="02020603050405020304" pitchFamily="18" charset="0"/>
              </a:rPr>
              <a:t>International – (5) </a:t>
            </a:r>
            <a:endParaRPr lang="en-BT" sz="4000" dirty="0">
              <a:latin typeface="Times New Roman" panose="02020603050405020304" pitchFamily="18" charset="0"/>
              <a:cs typeface="Times New Roman" panose="02020603050405020304" pitchFamily="18" charset="0"/>
            </a:endParaRPr>
          </a:p>
          <a:p>
            <a:pPr algn="ctr"/>
            <a:r>
              <a:rPr lang="en-GB" sz="4000" dirty="0">
                <a:latin typeface="Times New Roman" panose="02020603050405020304" pitchFamily="18" charset="0"/>
                <a:cs typeface="Times New Roman" panose="02020603050405020304" pitchFamily="18" charset="0"/>
              </a:rPr>
              <a:t>Dzongkhag – (3) </a:t>
            </a:r>
            <a:endParaRPr lang="en-BT" sz="4000" dirty="0">
              <a:latin typeface="Times New Roman" panose="02020603050405020304" pitchFamily="18" charset="0"/>
              <a:cs typeface="Times New Roman" panose="02020603050405020304" pitchFamily="18" charset="0"/>
            </a:endParaRPr>
          </a:p>
          <a:p>
            <a:pPr algn="ctr"/>
            <a:r>
              <a:rPr lang="en-GB" sz="4000" dirty="0">
                <a:latin typeface="Times New Roman" panose="02020603050405020304" pitchFamily="18" charset="0"/>
                <a:cs typeface="Times New Roman" panose="02020603050405020304" pitchFamily="18" charset="0"/>
              </a:rPr>
              <a:t>School – (2)</a:t>
            </a:r>
            <a:endParaRPr lang="en-BT" sz="4000" dirty="0">
              <a:latin typeface="Times New Roman" panose="02020603050405020304" pitchFamily="18" charset="0"/>
              <a:cs typeface="Times New Roman" panose="02020603050405020304" pitchFamily="18" charset="0"/>
            </a:endParaRPr>
          </a:p>
          <a:p>
            <a:pPr marL="0" indent="0">
              <a:buNone/>
            </a:pPr>
            <a:endParaRPr lang="en-BT" dirty="0"/>
          </a:p>
        </p:txBody>
      </p:sp>
      <p:sp>
        <p:nvSpPr>
          <p:cNvPr id="2" name="TextBox 1">
            <a:extLst>
              <a:ext uri="{FF2B5EF4-FFF2-40B4-BE49-F238E27FC236}">
                <a16:creationId xmlns:a16="http://schemas.microsoft.com/office/drawing/2014/main" id="{AF78A10C-CB52-6B4D-9381-C02586B3AB2B}"/>
              </a:ext>
            </a:extLst>
          </p:cNvPr>
          <p:cNvSpPr txBox="1"/>
          <p:nvPr/>
        </p:nvSpPr>
        <p:spPr>
          <a:xfrm>
            <a:off x="762000" y="7347109"/>
            <a:ext cx="17068800" cy="2215991"/>
          </a:xfrm>
          <a:prstGeom prst="rect">
            <a:avLst/>
          </a:prstGeom>
          <a:noFill/>
        </p:spPr>
        <p:txBody>
          <a:bodyPr wrap="square" rtlCol="0">
            <a:spAutoFit/>
          </a:bodyPr>
          <a:lstStyle/>
          <a:p>
            <a:r>
              <a:rPr lang="en-GB" sz="4000" b="1" dirty="0">
                <a:latin typeface="Times New Roman" panose="02020603050405020304" pitchFamily="18" charset="0"/>
                <a:cs typeface="Times New Roman" panose="02020603050405020304" pitchFamily="18" charset="0"/>
              </a:rPr>
              <a:t>Recognition / Award/ Accreditation (25%)</a:t>
            </a:r>
            <a:endParaRPr lang="en-BT" sz="4000" dirty="0">
              <a:latin typeface="Times New Roman" panose="02020603050405020304" pitchFamily="18" charset="0"/>
              <a:cs typeface="Times New Roman" panose="02020603050405020304" pitchFamily="18" charset="0"/>
            </a:endParaRPr>
          </a:p>
          <a:p>
            <a:pPr lvl="0"/>
            <a:r>
              <a:rPr lang="en-GB" sz="4000" dirty="0">
                <a:latin typeface="Times New Roman" panose="02020603050405020304" pitchFamily="18" charset="0"/>
                <a:cs typeface="Times New Roman" panose="02020603050405020304" pitchFamily="18" charset="0"/>
              </a:rPr>
              <a:t>Member of any networks / associations/ volunteer networks – (5)</a:t>
            </a:r>
            <a:endParaRPr lang="en-BT" sz="4000" dirty="0">
              <a:latin typeface="Times New Roman" panose="02020603050405020304" pitchFamily="18" charset="0"/>
              <a:cs typeface="Times New Roman" panose="02020603050405020304" pitchFamily="18" charset="0"/>
            </a:endParaRPr>
          </a:p>
          <a:p>
            <a:pPr lvl="0"/>
            <a:r>
              <a:rPr lang="en-GB" sz="4000" dirty="0">
                <a:latin typeface="Times New Roman" panose="02020603050405020304" pitchFamily="18" charset="0"/>
                <a:cs typeface="Times New Roman" panose="02020603050405020304" pitchFamily="18" charset="0"/>
              </a:rPr>
              <a:t>Personal initiatives that have been recognized / Received Award / accredited (20)</a:t>
            </a:r>
            <a:endParaRPr lang="en-BT" sz="4000" dirty="0">
              <a:latin typeface="Times New Roman" panose="02020603050405020304" pitchFamily="18" charset="0"/>
              <a:cs typeface="Times New Roman" panose="02020603050405020304" pitchFamily="18" charset="0"/>
            </a:endParaRPr>
          </a:p>
          <a:p>
            <a:endParaRPr lang="en-BT" dirty="0"/>
          </a:p>
        </p:txBody>
      </p:sp>
    </p:spTree>
    <p:extLst>
      <p:ext uri="{BB962C8B-B14F-4D97-AF65-F5344CB8AC3E}">
        <p14:creationId xmlns:p14="http://schemas.microsoft.com/office/powerpoint/2010/main" val="36032118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1372</TotalTime>
  <Words>1567</Words>
  <Application>Microsoft Macintosh PowerPoint</Application>
  <PresentationFormat>Custom</PresentationFormat>
  <Paragraphs>170</Paragraphs>
  <Slides>14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Book Antiqua</vt:lpstr>
      <vt:lpstr>Calibri</vt:lpstr>
      <vt:lpstr>Palatino Linotype</vt:lpstr>
      <vt:lpstr>Perpetua</vt:lpstr>
      <vt:lpstr>Symbol</vt:lpstr>
      <vt:lpstr>Times New Roman</vt:lpstr>
      <vt:lpstr>Office Theme</vt:lpstr>
      <vt:lpstr>14th &amp;15th GOLDEN YOUTH AWARD </vt:lpstr>
      <vt:lpstr>BACKGROUND</vt:lpstr>
      <vt:lpstr>RATIONALE </vt:lpstr>
      <vt:lpstr>OBJECTIVES </vt:lpstr>
      <vt:lpstr>WHO CAN QUALIFY FOR THE 14th &amp; 15th GOLDEN YOUTH AWARD? </vt:lpstr>
      <vt:lpstr>SELECTION PROCESS OF GYA AT SCHOOL, DZONGKHAG, AND NATIONAL LEVEL </vt:lpstr>
      <vt:lpstr>GUIDELINES FOR DZONGKHAG GOLDEN YOUTH AWARD SELECTION COMMITTEE  </vt:lpstr>
      <vt:lpstr>GOLDEN YOUTH AWARD SELECTION CRITERIA </vt:lpstr>
      <vt:lpstr>PowerPoint Presentation</vt:lpstr>
      <vt:lpstr>DATE &amp; AREAS OF FOCUS FOR GYA </vt:lpstr>
      <vt:lpstr>PowerPoint Presentation</vt:lpstr>
      <vt:lpstr>MORE MORE INSIGHTS TO OUR PROGRAMS &amp; PROJECTS  </vt:lpstr>
      <vt:lpstr>YOU CAN REACH OUT TO US:</vt:lpstr>
      <vt:lpstr>THANK YOU  LA!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BHUTAN YOUTH DEVELOPMENT FUND</dc:title>
  <cp:lastModifiedBy>Microsoft Office User</cp:lastModifiedBy>
  <cp:revision>58</cp:revision>
  <dcterms:created xsi:type="dcterms:W3CDTF">2021-01-22T14:17:39Z</dcterms:created>
  <dcterms:modified xsi:type="dcterms:W3CDTF">2022-07-14T08:34:29Z</dcterms:modified>
</cp:coreProperties>
</file>